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7"/>
  </p:sldMasterIdLst>
  <p:notesMasterIdLst>
    <p:notesMasterId r:id="rId101"/>
  </p:notesMasterIdLst>
  <p:handoutMasterIdLst>
    <p:handoutMasterId r:id="rId102"/>
  </p:handoutMasterIdLst>
  <p:sldIdLst>
    <p:sldId id="400" r:id="rId68"/>
    <p:sldId id="531" r:id="rId69"/>
    <p:sldId id="686" r:id="rId70"/>
    <p:sldId id="673" r:id="rId71"/>
    <p:sldId id="687" r:id="rId72"/>
    <p:sldId id="671" r:id="rId73"/>
    <p:sldId id="688" r:id="rId74"/>
    <p:sldId id="709" r:id="rId75"/>
    <p:sldId id="699" r:id="rId76"/>
    <p:sldId id="710" r:id="rId77"/>
    <p:sldId id="690" r:id="rId78"/>
    <p:sldId id="691" r:id="rId79"/>
    <p:sldId id="700" r:id="rId80"/>
    <p:sldId id="701" r:id="rId81"/>
    <p:sldId id="702" r:id="rId82"/>
    <p:sldId id="703" r:id="rId83"/>
    <p:sldId id="708" r:id="rId84"/>
    <p:sldId id="707" r:id="rId85"/>
    <p:sldId id="706" r:id="rId86"/>
    <p:sldId id="705" r:id="rId87"/>
    <p:sldId id="692" r:id="rId88"/>
    <p:sldId id="679" r:id="rId89"/>
    <p:sldId id="682" r:id="rId90"/>
    <p:sldId id="684" r:id="rId91"/>
    <p:sldId id="683" r:id="rId92"/>
    <p:sldId id="685" r:id="rId93"/>
    <p:sldId id="693" r:id="rId94"/>
    <p:sldId id="695" r:id="rId95"/>
    <p:sldId id="697" r:id="rId96"/>
    <p:sldId id="698" r:id="rId97"/>
    <p:sldId id="711" r:id="rId98"/>
    <p:sldId id="712" r:id="rId99"/>
    <p:sldId id="392" r:id="rId10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moy Dasgupta" initials="TD" lastIdx="1" clrIdx="0">
    <p:extLst>
      <p:ext uri="{19B8F6BF-5375-455C-9EA6-DF929625EA0E}">
        <p15:presenceInfo xmlns:p15="http://schemas.microsoft.com/office/powerpoint/2012/main" userId="S-1-5-21-1004336348-1979792683-839522115-11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0000"/>
    <a:srgbClr val="FF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404" autoAdjust="0"/>
  </p:normalViewPr>
  <p:slideViewPr>
    <p:cSldViewPr>
      <p:cViewPr varScale="1">
        <p:scale>
          <a:sx n="106" d="100"/>
          <a:sy n="106" d="100"/>
        </p:scale>
        <p:origin x="1626" y="114"/>
      </p:cViewPr>
      <p:guideLst>
        <p:guide orient="horz" pos="2160"/>
        <p:guide pos="2880"/>
      </p:guideLst>
    </p:cSldViewPr>
  </p:slideViewPr>
  <p:outlineViewPr>
    <p:cViewPr>
      <p:scale>
        <a:sx n="33" d="100"/>
        <a:sy n="33" d="100"/>
      </p:scale>
      <p:origin x="0" y="-2772"/>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slide" Target="slides/slide1.xml"/><Relationship Id="rId84" Type="http://schemas.openxmlformats.org/officeDocument/2006/relationships/slide" Target="slides/slide17.xml"/><Relationship Id="rId89" Type="http://schemas.openxmlformats.org/officeDocument/2006/relationships/slide" Target="slides/slide22.xml"/><Relationship Id="rId16" Type="http://schemas.openxmlformats.org/officeDocument/2006/relationships/customXml" Target="../customXml/item16.xml"/><Relationship Id="rId107" Type="http://schemas.openxmlformats.org/officeDocument/2006/relationships/tableStyles" Target="tableStyles.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slide" Target="slides/slide7.xml"/><Relationship Id="rId79" Type="http://schemas.openxmlformats.org/officeDocument/2006/relationships/slide" Target="slides/slide12.xml"/><Relationship Id="rId102" Type="http://schemas.openxmlformats.org/officeDocument/2006/relationships/handoutMaster" Target="handoutMasters/handoutMaster1.xml"/><Relationship Id="rId5" Type="http://schemas.openxmlformats.org/officeDocument/2006/relationships/customXml" Target="../customXml/item5.xml"/><Relationship Id="rId90" Type="http://schemas.openxmlformats.org/officeDocument/2006/relationships/slide" Target="slides/slide23.xml"/><Relationship Id="rId95" Type="http://schemas.openxmlformats.org/officeDocument/2006/relationships/slide" Target="slides/slide28.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slide" Target="slides/slide2.xml"/><Relationship Id="rId80" Type="http://schemas.openxmlformats.org/officeDocument/2006/relationships/slide" Target="slides/slide13.xml"/><Relationship Id="rId85" Type="http://schemas.openxmlformats.org/officeDocument/2006/relationships/slide" Target="slides/slide18.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ommentAuthors" Target="commentAuthor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slide" Target="slides/slide3.xml"/><Relationship Id="rId75" Type="http://schemas.openxmlformats.org/officeDocument/2006/relationships/slide" Target="slides/slide8.xml"/><Relationship Id="rId83" Type="http://schemas.openxmlformats.org/officeDocument/2006/relationships/slide" Target="slides/slide16.xml"/><Relationship Id="rId88" Type="http://schemas.openxmlformats.org/officeDocument/2006/relationships/slide" Target="slides/slide21.xml"/><Relationship Id="rId91" Type="http://schemas.openxmlformats.org/officeDocument/2006/relationships/slide" Target="slides/slide24.xml"/><Relationship Id="rId96"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theme" Target="theme/theme1.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slide" Target="slides/slide6.xml"/><Relationship Id="rId78" Type="http://schemas.openxmlformats.org/officeDocument/2006/relationships/slide" Target="slides/slide11.xml"/><Relationship Id="rId81" Type="http://schemas.openxmlformats.org/officeDocument/2006/relationships/slide" Target="slides/slide14.xml"/><Relationship Id="rId86" Type="http://schemas.openxmlformats.org/officeDocument/2006/relationships/slide" Target="slides/slide19.xml"/><Relationship Id="rId94" Type="http://schemas.openxmlformats.org/officeDocument/2006/relationships/slide" Target="slides/slide27.xml"/><Relationship Id="rId99" Type="http://schemas.openxmlformats.org/officeDocument/2006/relationships/slide" Target="slides/slide32.xml"/><Relationship Id="rId10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9.xml"/><Relationship Id="rId97" Type="http://schemas.openxmlformats.org/officeDocument/2006/relationships/slide" Target="slides/slide30.xml"/><Relationship Id="rId104" Type="http://schemas.openxmlformats.org/officeDocument/2006/relationships/presProps" Target="presProps.xml"/><Relationship Id="rId7" Type="http://schemas.openxmlformats.org/officeDocument/2006/relationships/customXml" Target="../customXml/item7.xml"/><Relationship Id="rId71" Type="http://schemas.openxmlformats.org/officeDocument/2006/relationships/slide" Target="slides/slide4.xml"/><Relationship Id="rId92" Type="http://schemas.openxmlformats.org/officeDocument/2006/relationships/slide" Target="slides/slide25.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20.xml"/><Relationship Id="rId61" Type="http://schemas.openxmlformats.org/officeDocument/2006/relationships/customXml" Target="../customXml/item61.xml"/><Relationship Id="rId82" Type="http://schemas.openxmlformats.org/officeDocument/2006/relationships/slide" Target="slides/slide15.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slide" Target="slides/slide10.xml"/><Relationship Id="rId100" Type="http://schemas.openxmlformats.org/officeDocument/2006/relationships/slide" Target="slides/slide33.xml"/><Relationship Id="rId105"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5.xml"/><Relationship Id="rId93" Type="http://schemas.openxmlformats.org/officeDocument/2006/relationships/slide" Target="slides/slide26.xml"/><Relationship Id="rId98" Type="http://schemas.openxmlformats.org/officeDocument/2006/relationships/slide" Target="slides/slide31.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ED57E26-157F-4466-8F7B-C58235B388F7}" type="datetimeFigureOut">
              <a:rPr lang="en-US" smtClean="0"/>
              <a:t>8/15/2024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750B926-9E4E-4060-B899-646F20FD1D2A}" type="slidenum">
              <a:rPr lang="en-US" smtClean="0"/>
              <a:t>‹#›</a:t>
            </a:fld>
            <a:endParaRPr lang="en-US"/>
          </a:p>
        </p:txBody>
      </p:sp>
    </p:spTree>
    <p:extLst>
      <p:ext uri="{BB962C8B-B14F-4D97-AF65-F5344CB8AC3E}">
        <p14:creationId xmlns:p14="http://schemas.microsoft.com/office/powerpoint/2010/main" val="4043551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DBC372E-2839-478B-8543-BAC335393C62}" type="datetimeFigureOut">
              <a:rPr lang="en-US" smtClean="0"/>
              <a:t>8/15/2024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4205452-664C-4021-89DF-1D86850ECA2D}" type="slidenum">
              <a:rPr lang="en-US" smtClean="0"/>
              <a:t>‹#›</a:t>
            </a:fld>
            <a:endParaRPr lang="en-US"/>
          </a:p>
        </p:txBody>
      </p:sp>
    </p:spTree>
    <p:extLst>
      <p:ext uri="{BB962C8B-B14F-4D97-AF65-F5344CB8AC3E}">
        <p14:creationId xmlns:p14="http://schemas.microsoft.com/office/powerpoint/2010/main" val="2296936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fld id="{839441E1-704A-4BE8-8ED0-7952EEC49207}" type="slidenum">
              <a:rPr lang="en-US" altLang="en-US">
                <a:solidFill>
                  <a:srgbClr val="000000"/>
                </a:solidFill>
              </a:rPr>
              <a:pPr/>
              <a:t>1</a:t>
            </a:fld>
            <a:endParaRPr lang="en-US" altLang="en-US"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C032BC-5866-4C37-BE5F-B29F26D4C69E}" type="datetime1">
              <a:rPr lang="en-US" smtClean="0"/>
              <a:t>8/15/2024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142065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8FA5EF-8FE3-43E6-8B7C-1BF6BABF6CC4}" type="datetime1">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407634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2F809-62D5-47AE-BC3F-95AEFE65AF21}" type="datetime1">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4245006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715962"/>
          </a:xfrm>
        </p:spPr>
        <p:txBody>
          <a:bodyPr>
            <a:normAutofit/>
          </a:bodyPr>
          <a:lstStyle>
            <a:lvl1pPr algn="l">
              <a:defRPr sz="2800">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457200" y="1143000"/>
            <a:ext cx="8229600" cy="4983163"/>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E21CBDD-1E69-4F61-866B-FA1AE16F3CC0}" type="datetime1">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4029376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568DDB-5B81-4801-84CA-424DAF5069B0}" type="datetime1">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59037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D87047-40B2-4FF7-B4C9-EEEBCEA53785}" type="datetime1">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906132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9FA7E-43C1-444C-BCB1-34732D68F42F}" type="datetime1">
              <a:rPr lang="en-US" smtClean="0"/>
              <a:t>8/15/2024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68834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78D2C8-54C0-440A-825B-09F17CF533BF}" type="datetime1">
              <a:rPr lang="en-US" smtClean="0"/>
              <a:t>8/15/2024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40374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58310-4713-4A89-889B-D53ED524B0F1}" type="datetime1">
              <a:rPr lang="en-US" smtClean="0"/>
              <a:t>8/15/2024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414584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50D771-84A8-4AFD-99FA-6DCC0D407338}" type="datetime1">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76057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2DEB2C-504F-4360-A332-76EC723E4699}" type="datetime1">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497132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80007-A3D2-478C-8745-0F0532D50CF4}" type="datetime1">
              <a:rPr lang="en-US" smtClean="0"/>
              <a:t>8/15/2024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BCB69-547C-4F68-819F-474A80AB012D}" type="slidenum">
              <a:rPr lang="en-US" smtClean="0"/>
              <a:t>‹#›</a:t>
            </a:fld>
            <a:endParaRPr lang="en-US"/>
          </a:p>
        </p:txBody>
      </p:sp>
      <p:pic>
        <p:nvPicPr>
          <p:cNvPr id="7"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738732" y="0"/>
            <a:ext cx="1377617" cy="82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1165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2800" kern="1200">
          <a:solidFill>
            <a:schemeClr val="tx1"/>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Sandra.cook@arkansas.gov"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jpeg"/><Relationship Id="rId4" Type="http://schemas.openxmlformats.org/officeDocument/2006/relationships/hyperlink" Target="mailto:RHLD.DataOversight@Arkansas.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19" descr="C:\Users\tdasgupta\Documents\AID 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53399" y="5825719"/>
            <a:ext cx="976423" cy="9764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5760354"/>
            <a:ext cx="5334000" cy="954107"/>
          </a:xfrm>
          <a:prstGeom prst="rect">
            <a:avLst/>
          </a:prstGeom>
          <a:noFill/>
        </p:spPr>
        <p:txBody>
          <a:bodyPr wrap="square" rtlCol="0">
            <a:spAutoFit/>
          </a:bodyPr>
          <a:lstStyle/>
          <a:p>
            <a:r>
              <a:rPr lang="en-US" sz="1400" dirty="0">
                <a:latin typeface="Arial Black" panose="020B0A04020102020204" pitchFamily="34" charset="0"/>
              </a:rPr>
              <a:t>10:00 am-11:30 am Central</a:t>
            </a:r>
          </a:p>
          <a:p>
            <a:r>
              <a:rPr lang="en-US" sz="1400" dirty="0">
                <a:latin typeface="Arial Black" panose="020B0A04020102020204" pitchFamily="34" charset="0"/>
              </a:rPr>
              <a:t>August 15, 2024</a:t>
            </a:r>
          </a:p>
          <a:p>
            <a:r>
              <a:rPr lang="en-US" sz="1400" dirty="0">
                <a:latin typeface="Arial Black" panose="020B0A04020102020204" pitchFamily="34" charset="0"/>
              </a:rPr>
              <a:t>Regulatory Health Link Division,</a:t>
            </a:r>
          </a:p>
          <a:p>
            <a:r>
              <a:rPr lang="en-US" sz="1400" dirty="0">
                <a:latin typeface="Arial Black" panose="020B0A04020102020204" pitchFamily="34" charset="0"/>
              </a:rPr>
              <a:t>Arkansas Insurance Dept., Dept. of Commerce </a:t>
            </a:r>
          </a:p>
        </p:txBody>
      </p:sp>
      <p:sp>
        <p:nvSpPr>
          <p:cNvPr id="5" name="TextBox 4"/>
          <p:cNvSpPr txBox="1"/>
          <p:nvPr/>
        </p:nvSpPr>
        <p:spPr>
          <a:xfrm>
            <a:off x="457200" y="914400"/>
            <a:ext cx="8382000" cy="2554545"/>
          </a:xfrm>
          <a:prstGeom prst="rect">
            <a:avLst/>
          </a:prstGeom>
          <a:noFill/>
        </p:spPr>
        <p:txBody>
          <a:bodyPr wrap="square" rtlCol="0">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7200" b="1" dirty="0">
                <a:latin typeface="Arial Unicode MS" panose="020B0604020202020204" pitchFamily="34" charset="-128"/>
                <a:ea typeface="Arial Unicode MS" panose="020B0604020202020204" pitchFamily="34" charset="-128"/>
                <a:cs typeface="Arial Unicode MS" panose="020B0604020202020204" pitchFamily="34" charset="-128"/>
              </a:rPr>
              <a:t>Network Adequacy </a:t>
            </a:r>
          </a:p>
          <a:p>
            <a:pPr algn="ctr"/>
            <a:r>
              <a:rPr lang="en-US" sz="4400" b="1" dirty="0">
                <a:latin typeface="Arial Unicode MS" panose="020B0604020202020204" pitchFamily="34" charset="-128"/>
                <a:ea typeface="Arial Unicode MS" panose="020B0604020202020204" pitchFamily="34" charset="-128"/>
                <a:cs typeface="Arial Unicode MS" panose="020B0604020202020204" pitchFamily="34" charset="-128"/>
              </a:rPr>
              <a:t>Data Maintenance Planning </a:t>
            </a:r>
          </a:p>
          <a:p>
            <a:pPr algn="ctr"/>
            <a:endParaRPr lang="en-US" sz="4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0401" y="5773749"/>
            <a:ext cx="1748199" cy="104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62DBCB69-547C-4F68-819F-474A80AB012D}" type="slidenum">
              <a:rPr lang="en-US" smtClean="0"/>
              <a:t>1</a:t>
            </a:fld>
            <a:endParaRPr lang="en-US"/>
          </a:p>
        </p:txBody>
      </p:sp>
    </p:spTree>
    <p:extLst>
      <p:ext uri="{BB962C8B-B14F-4D97-AF65-F5344CB8AC3E}">
        <p14:creationId xmlns:p14="http://schemas.microsoft.com/office/powerpoint/2010/main" val="3284948828"/>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798637-E386-723B-49EC-2CF3F4E3F635}"/>
              </a:ext>
            </a:extLst>
          </p:cNvPr>
          <p:cNvSpPr>
            <a:spLocks noGrp="1"/>
          </p:cNvSpPr>
          <p:nvPr>
            <p:ph type="title"/>
          </p:nvPr>
        </p:nvSpPr>
        <p:spPr/>
        <p:txBody>
          <a:bodyPr/>
          <a:lstStyle/>
          <a:p>
            <a:r>
              <a:rPr lang="en-US" dirty="0"/>
              <a:t>Federal Provider Types- cont’d</a:t>
            </a:r>
          </a:p>
        </p:txBody>
      </p:sp>
      <p:sp>
        <p:nvSpPr>
          <p:cNvPr id="7" name="Content Placeholder 6">
            <a:extLst>
              <a:ext uri="{FF2B5EF4-FFF2-40B4-BE49-F238E27FC236}">
                <a16:creationId xmlns:a16="http://schemas.microsoft.com/office/drawing/2014/main" id="{C6517C8C-6E8A-A40A-FA53-B6064440BCF9}"/>
              </a:ext>
            </a:extLst>
          </p:cNvPr>
          <p:cNvSpPr>
            <a:spLocks noGrp="1"/>
          </p:cNvSpPr>
          <p:nvPr>
            <p:ph idx="1"/>
          </p:nvPr>
        </p:nvSpPr>
        <p:spPr/>
        <p:txBody>
          <a:bodyPr>
            <a:normAutofit/>
          </a:bodyPr>
          <a:lstStyle/>
          <a:p>
            <a:r>
              <a:rPr lang="en-US" sz="1600" dirty="0">
                <a:latin typeface="Aptos" panose="020B0004020202020204" pitchFamily="34" charset="0"/>
              </a:rPr>
              <a:t>Few </a:t>
            </a:r>
            <a:r>
              <a:rPr lang="en-US" sz="1600" kern="100" dirty="0">
                <a:latin typeface="Aptos" panose="020B0004020202020204" pitchFamily="34" charset="0"/>
                <a:ea typeface="Aptos" panose="020B0004020202020204" pitchFamily="34" charset="0"/>
                <a:cs typeface="Times New Roman" panose="02020603050405020304" pitchFamily="18" charset="0"/>
              </a:rPr>
              <a:t>Criteria Code (CMS Requirement Category) for facilities do not have taxonomic codes.</a:t>
            </a:r>
          </a:p>
          <a:p>
            <a:pPr lvl="1"/>
            <a:r>
              <a:rPr lang="en-US" sz="1600" dirty="0">
                <a:latin typeface="Aptos" panose="020B0004020202020204" pitchFamily="34" charset="0"/>
              </a:rPr>
              <a:t>Acute Inpatient Hospitals</a:t>
            </a:r>
          </a:p>
          <a:p>
            <a:pPr lvl="1"/>
            <a:r>
              <a:rPr lang="en-US" sz="1600" dirty="0">
                <a:latin typeface="Aptos" panose="020B0004020202020204" pitchFamily="34" charset="0"/>
              </a:rPr>
              <a:t>Cardiac Catheterization Services</a:t>
            </a:r>
          </a:p>
          <a:p>
            <a:pPr lvl="1"/>
            <a:r>
              <a:rPr lang="en-US" sz="1600" dirty="0">
                <a:latin typeface="Aptos" panose="020B0004020202020204" pitchFamily="34" charset="0"/>
              </a:rPr>
              <a:t>Cardiac Surgery Program</a:t>
            </a:r>
          </a:p>
          <a:p>
            <a:pPr lvl="1"/>
            <a:r>
              <a:rPr lang="en-US" sz="1600" dirty="0">
                <a:latin typeface="Aptos" panose="020B0004020202020204" pitchFamily="34" charset="0"/>
              </a:rPr>
              <a:t>Critical Care Services</a:t>
            </a:r>
          </a:p>
          <a:p>
            <a:pPr lvl="1"/>
            <a:endParaRPr lang="en-US" sz="1600" dirty="0">
              <a:latin typeface="Aptos" panose="020B0004020202020204" pitchFamily="34" charset="0"/>
            </a:endParaRPr>
          </a:p>
          <a:p>
            <a:r>
              <a:rPr lang="en-US" sz="1600" dirty="0">
                <a:latin typeface="Aptos" panose="020B0004020202020204" pitchFamily="34" charset="0"/>
              </a:rPr>
              <a:t>Use of providers to satisfy network adequacy must adhere to all CMS-CCIIO published restrictions for the applicable plan year. </a:t>
            </a:r>
          </a:p>
          <a:p>
            <a:pPr marL="0" indent="0">
              <a:buNone/>
            </a:pPr>
            <a:r>
              <a:rPr lang="en-US" sz="1700" dirty="0">
                <a:latin typeface="Aptos" panose="020B0004020202020204" pitchFamily="34" charset="0"/>
              </a:rPr>
              <a:t>(For example in CMS-CCIIO’s PY2025 NA Template usage instructions, the inclusion of APRNs and PA into all specialties is not allowed unless specified otherwise – as for PCP and Behavioral Health under special circumstances)   </a:t>
            </a:r>
          </a:p>
          <a:p>
            <a:pPr marL="0" indent="0">
              <a:buNone/>
            </a:pPr>
            <a:r>
              <a:rPr lang="en-US" dirty="0"/>
              <a:t>    </a:t>
            </a:r>
          </a:p>
          <a:p>
            <a:endParaRPr lang="en-US" dirty="0"/>
          </a:p>
          <a:p>
            <a:pPr marL="0" indent="0">
              <a:buNone/>
            </a:pPr>
            <a:r>
              <a:rPr lang="en-US" dirty="0"/>
              <a:t> </a:t>
            </a:r>
          </a:p>
        </p:txBody>
      </p:sp>
      <p:sp>
        <p:nvSpPr>
          <p:cNvPr id="5" name="Slide Number Placeholder 4">
            <a:extLst>
              <a:ext uri="{FF2B5EF4-FFF2-40B4-BE49-F238E27FC236}">
                <a16:creationId xmlns:a16="http://schemas.microsoft.com/office/drawing/2014/main" id="{BCDA8B23-65E2-293C-48FC-5D925E16E065}"/>
              </a:ext>
            </a:extLst>
          </p:cNvPr>
          <p:cNvSpPr>
            <a:spLocks noGrp="1"/>
          </p:cNvSpPr>
          <p:nvPr>
            <p:ph type="sldNum" sz="quarter" idx="12"/>
          </p:nvPr>
        </p:nvSpPr>
        <p:spPr/>
        <p:txBody>
          <a:bodyPr/>
          <a:lstStyle/>
          <a:p>
            <a:fld id="{62DBCB69-547C-4F68-819F-474A80AB012D}" type="slidenum">
              <a:rPr lang="en-US" smtClean="0"/>
              <a:t>10</a:t>
            </a:fld>
            <a:endParaRPr lang="en-US"/>
          </a:p>
        </p:txBody>
      </p:sp>
    </p:spTree>
    <p:extLst>
      <p:ext uri="{BB962C8B-B14F-4D97-AF65-F5344CB8AC3E}">
        <p14:creationId xmlns:p14="http://schemas.microsoft.com/office/powerpoint/2010/main" val="399263285"/>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Introductions &amp; housekeeping.</a:t>
            </a:r>
          </a:p>
          <a:p>
            <a:pPr>
              <a:lnSpc>
                <a:spcPct val="115000"/>
              </a:lnSpc>
              <a:spcBef>
                <a:spcPts val="0"/>
              </a:spcBef>
              <a:buFont typeface="+mj-lt"/>
              <a:buAutoNum type="arabicParenR"/>
            </a:pPr>
            <a:r>
              <a:rPr lang="en-US" kern="100" dirty="0">
                <a:solidFill>
                  <a:schemeClr val="bg1">
                    <a:lumMod val="50000"/>
                  </a:schemeClr>
                </a:solidFill>
                <a:latin typeface="Aptos Black" panose="020B0004020202020204" pitchFamily="34" charset="0"/>
                <a:cs typeface="Times New Roman" panose="02020603050405020304" pitchFamily="18" charset="0"/>
              </a:rPr>
              <a:t>Brief recap of July 16, 2024, meeting.</a:t>
            </a:r>
          </a:p>
          <a:p>
            <a:pPr>
              <a:lnSpc>
                <a:spcPct val="115000"/>
              </a:lnSpc>
              <a:spcBef>
                <a:spcPts val="0"/>
              </a:spcBef>
              <a:buFont typeface="+mj-lt"/>
              <a:buAutoNum type="arabicParenR"/>
            </a:pPr>
            <a:r>
              <a:rPr lang="en-US" kern="100" dirty="0">
                <a:solidFill>
                  <a:schemeClr val="bg1">
                    <a:lumMod val="50000"/>
                  </a:schemeClr>
                </a:solidFill>
                <a:latin typeface="Aptos Black" panose="020B0004020202020204" pitchFamily="34" charset="0"/>
                <a:cs typeface="Times New Roman" panose="02020603050405020304" pitchFamily="18" charset="0"/>
              </a:rPr>
              <a:t>What will be published?</a:t>
            </a:r>
          </a:p>
          <a:p>
            <a:pPr>
              <a:lnSpc>
                <a:spcPct val="115000"/>
              </a:lnSpc>
              <a:spcBef>
                <a:spcPts val="0"/>
              </a:spcBef>
              <a:buFont typeface="+mj-lt"/>
              <a:buAutoNum type="arabicParenR"/>
            </a:pPr>
            <a:r>
              <a:rPr lang="en-US" kern="100" dirty="0">
                <a:solidFill>
                  <a:schemeClr val="bg1">
                    <a:lumMod val="50000"/>
                  </a:schemeClr>
                </a:solidFill>
                <a:latin typeface="Aptos Black" panose="020B0004020202020204" pitchFamily="34" charset="0"/>
                <a:cs typeface="Times New Roman" panose="02020603050405020304" pitchFamily="18" charset="0"/>
              </a:rPr>
              <a:t>Federal Provider types.</a:t>
            </a:r>
          </a:p>
          <a:p>
            <a:pPr>
              <a:lnSpc>
                <a:spcPct val="115000"/>
              </a:lnSpc>
              <a:spcBef>
                <a:spcPts val="0"/>
              </a:spcBef>
              <a:buFont typeface="+mj-lt"/>
              <a:buAutoNum type="arabicParenR"/>
            </a:pPr>
            <a:r>
              <a:rPr lang="en-US" kern="100" dirty="0">
                <a:latin typeface="Aptos Black" panose="020B0004020202020204" pitchFamily="34" charset="0"/>
                <a:cs typeface="Times New Roman" panose="02020603050405020304" pitchFamily="18" charset="0"/>
              </a:rPr>
              <a:t>Details on the initial “seed” template.</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Timeline.</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The challenge of the first review.</a:t>
            </a:r>
          </a:p>
          <a:p>
            <a:pPr marL="342900" marR="0" lvl="0" indent="-342900">
              <a:lnSpc>
                <a:spcPct val="115000"/>
              </a:lnSpc>
              <a:spcBef>
                <a:spcPts val="0"/>
              </a:spcBef>
              <a:spcAft>
                <a:spcPts val="80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Questions.</a:t>
            </a:r>
          </a:p>
          <a:p>
            <a:pPr marL="457200" marR="0">
              <a:spcBef>
                <a:spcPts val="0"/>
              </a:spcBef>
              <a:spcAft>
                <a:spcPts val="0"/>
              </a:spcAft>
            </a:pPr>
            <a:endParaRPr lang="en-US" dirty="0"/>
          </a:p>
        </p:txBody>
      </p:sp>
      <p:sp>
        <p:nvSpPr>
          <p:cNvPr id="4" name="Slide Number Placeholder 3"/>
          <p:cNvSpPr>
            <a:spLocks noGrp="1"/>
          </p:cNvSpPr>
          <p:nvPr>
            <p:ph type="sldNum" sz="quarter" idx="12"/>
          </p:nvPr>
        </p:nvSpPr>
        <p:spPr/>
        <p:txBody>
          <a:bodyPr/>
          <a:lstStyle/>
          <a:p>
            <a:fld id="{62DBCB69-547C-4F68-819F-474A80AB012D}" type="slidenum">
              <a:rPr lang="en-US" smtClean="0"/>
              <a:t>11</a:t>
            </a:fld>
            <a:endParaRPr lang="en-US"/>
          </a:p>
        </p:txBody>
      </p:sp>
    </p:spTree>
    <p:extLst>
      <p:ext uri="{BB962C8B-B14F-4D97-AF65-F5344CB8AC3E}">
        <p14:creationId xmlns:p14="http://schemas.microsoft.com/office/powerpoint/2010/main" val="611908033"/>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D7CD1D-F355-8F84-6CEF-203291F97947}"/>
              </a:ext>
            </a:extLst>
          </p:cNvPr>
          <p:cNvSpPr>
            <a:spLocks noGrp="1"/>
          </p:cNvSpPr>
          <p:nvPr>
            <p:ph type="title"/>
          </p:nvPr>
        </p:nvSpPr>
        <p:spPr/>
        <p:txBody>
          <a:bodyPr>
            <a:normAutofit/>
          </a:bodyPr>
          <a:lstStyle/>
          <a:p>
            <a:pPr>
              <a:lnSpc>
                <a:spcPct val="115000"/>
              </a:lnSpc>
              <a:spcBef>
                <a:spcPts val="0"/>
              </a:spcBef>
            </a:pPr>
            <a:r>
              <a:rPr lang="en-US" kern="100" dirty="0">
                <a:latin typeface="Aptos Black" panose="020B0004020202020204" pitchFamily="34" charset="0"/>
                <a:cs typeface="Times New Roman" panose="02020603050405020304" pitchFamily="18" charset="0"/>
              </a:rPr>
              <a:t>Details on the initial “seed” template</a:t>
            </a:r>
          </a:p>
        </p:txBody>
      </p:sp>
      <p:sp>
        <p:nvSpPr>
          <p:cNvPr id="4" name="Content Placeholder 3">
            <a:extLst>
              <a:ext uri="{FF2B5EF4-FFF2-40B4-BE49-F238E27FC236}">
                <a16:creationId xmlns:a16="http://schemas.microsoft.com/office/drawing/2014/main" id="{9FDF16EB-CA41-74B7-7B3A-0241245A857A}"/>
              </a:ext>
            </a:extLst>
          </p:cNvPr>
          <p:cNvSpPr>
            <a:spLocks noGrp="1"/>
          </p:cNvSpPr>
          <p:nvPr>
            <p:ph idx="1"/>
          </p:nvPr>
        </p:nvSpPr>
        <p:spPr/>
        <p:txBody>
          <a:bodyPr>
            <a:normAutofit/>
          </a:bodyPr>
          <a:lstStyle/>
          <a:p>
            <a:pPr lvl="1">
              <a:lnSpc>
                <a:spcPct val="115000"/>
              </a:lnSpc>
              <a:spcBef>
                <a:spcPts val="0"/>
              </a:spcBef>
              <a:spcAft>
                <a:spcPts val="800"/>
              </a:spcAft>
            </a:pPr>
            <a:r>
              <a:rPr lang="en-US" sz="1800" kern="100" dirty="0">
                <a:latin typeface="Aptos" panose="020B0004020202020204" pitchFamily="34" charset="0"/>
                <a:ea typeface="Aptos" panose="020B0004020202020204" pitchFamily="34" charset="0"/>
                <a:cs typeface="Times New Roman" panose="02020603050405020304" pitchFamily="18" charset="0"/>
              </a:rPr>
              <a:t>The Initial Provider Type NPI Pool Template remains largely the same.</a:t>
            </a:r>
          </a:p>
          <a:p>
            <a:pPr lvl="1">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Issuer interaction with the template is unchanged.</a:t>
            </a:r>
          </a:p>
          <a:p>
            <a:pPr lvl="1">
              <a:lnSpc>
                <a:spcPct val="115000"/>
              </a:lnSpc>
              <a:spcBef>
                <a:spcPts val="0"/>
              </a:spcBef>
              <a:spcAft>
                <a:spcPts val="800"/>
              </a:spcAft>
            </a:pPr>
            <a:r>
              <a:rPr lang="en-US" sz="1800" kern="100" dirty="0">
                <a:latin typeface="Aptos" panose="020B0004020202020204" pitchFamily="34" charset="0"/>
                <a:ea typeface="Aptos" panose="020B0004020202020204" pitchFamily="34" charset="0"/>
                <a:cs typeface="Times New Roman" panose="02020603050405020304" pitchFamily="18" charset="0"/>
              </a:rPr>
              <a:t>Informational columns are added:</a:t>
            </a:r>
          </a:p>
          <a:p>
            <a:pPr lvl="2">
              <a:lnSpc>
                <a:spcPct val="115000"/>
              </a:lnSpc>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Number of Issuer Groups including the NPI in that criteria</a:t>
            </a:r>
          </a:p>
          <a:p>
            <a:pPr lvl="2">
              <a:lnSpc>
                <a:spcPct val="115000"/>
              </a:lnSpc>
              <a:spcBef>
                <a:spcPts val="0"/>
              </a:spcBef>
              <a:spcAft>
                <a:spcPts val="800"/>
              </a:spcAft>
            </a:pPr>
            <a:r>
              <a:rPr lang="en-US" sz="1400" kern="100" dirty="0">
                <a:latin typeface="Aptos" panose="020B0004020202020204" pitchFamily="34" charset="0"/>
                <a:ea typeface="Aptos" panose="020B0004020202020204" pitchFamily="34" charset="0"/>
                <a:cs typeface="Times New Roman" panose="02020603050405020304" pitchFamily="18" charset="0"/>
              </a:rPr>
              <a:t>Last claim date found</a:t>
            </a:r>
          </a:p>
          <a:p>
            <a:pPr lvl="2">
              <a:lnSpc>
                <a:spcPct val="115000"/>
              </a:lnSpc>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Potential AID action to delete based on claim history and classification</a:t>
            </a:r>
          </a:p>
          <a:p>
            <a:pPr lvl="1">
              <a:lnSpc>
                <a:spcPct val="115000"/>
              </a:lnSpc>
              <a:spcBef>
                <a:spcPts val="0"/>
              </a:spcBef>
              <a:spcAft>
                <a:spcPts val="800"/>
              </a:spcAft>
            </a:pPr>
            <a:r>
              <a:rPr lang="en-US" sz="1800" kern="100" dirty="0">
                <a:latin typeface="Aptos" panose="020B0004020202020204" pitchFamily="34" charset="0"/>
                <a:ea typeface="Aptos" panose="020B0004020202020204" pitchFamily="34" charset="0"/>
                <a:cs typeface="Times New Roman" panose="02020603050405020304" pitchFamily="18" charset="0"/>
              </a:rPr>
              <a:t>Informational sheet added:</a:t>
            </a:r>
          </a:p>
          <a:p>
            <a:pPr lvl="2">
              <a:lnSpc>
                <a:spcPct val="115000"/>
              </a:lnSpc>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Summary of misclassifications found</a:t>
            </a:r>
          </a:p>
          <a:p>
            <a:pPr lvl="1">
              <a:lnSpc>
                <a:spcPct val="115000"/>
              </a:lnSpc>
              <a:spcBef>
                <a:spcPts val="0"/>
              </a:spcBef>
              <a:spcAft>
                <a:spcPts val="800"/>
              </a:spcAft>
            </a:pPr>
            <a:r>
              <a:rPr lang="en-US" sz="1800" kern="100" dirty="0">
                <a:latin typeface="Aptos" panose="020B0004020202020204" pitchFamily="34" charset="0"/>
                <a:ea typeface="Aptos" panose="020B0004020202020204" pitchFamily="34" charset="0"/>
                <a:cs typeface="Times New Roman" panose="02020603050405020304" pitchFamily="18" charset="0"/>
              </a:rPr>
              <a:t>Provider Type Taxonomies sheet updated to include specialty and taxonomy breakdown from Federal NA Template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78A1AD5C-DFDE-FFEF-AFF1-FC23B85367EA}"/>
              </a:ext>
            </a:extLst>
          </p:cNvPr>
          <p:cNvSpPr>
            <a:spLocks noGrp="1"/>
          </p:cNvSpPr>
          <p:nvPr>
            <p:ph type="sldNum" sz="quarter" idx="12"/>
          </p:nvPr>
        </p:nvSpPr>
        <p:spPr/>
        <p:txBody>
          <a:bodyPr/>
          <a:lstStyle/>
          <a:p>
            <a:fld id="{62DBCB69-547C-4F68-819F-474A80AB012D}" type="slidenum">
              <a:rPr lang="en-US" smtClean="0"/>
              <a:t>12</a:t>
            </a:fld>
            <a:endParaRPr lang="en-US"/>
          </a:p>
        </p:txBody>
      </p:sp>
    </p:spTree>
    <p:extLst>
      <p:ext uri="{BB962C8B-B14F-4D97-AF65-F5344CB8AC3E}">
        <p14:creationId xmlns:p14="http://schemas.microsoft.com/office/powerpoint/2010/main" val="38959000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D7CD1D-F355-8F84-6CEF-203291F97947}"/>
              </a:ext>
            </a:extLst>
          </p:cNvPr>
          <p:cNvSpPr>
            <a:spLocks noGrp="1"/>
          </p:cNvSpPr>
          <p:nvPr>
            <p:ph type="title"/>
          </p:nvPr>
        </p:nvSpPr>
        <p:spPr/>
        <p:txBody>
          <a:bodyPr>
            <a:normAutofit/>
          </a:bodyPr>
          <a:lstStyle/>
          <a:p>
            <a:pPr>
              <a:lnSpc>
                <a:spcPct val="115000"/>
              </a:lnSpc>
              <a:spcBef>
                <a:spcPts val="0"/>
              </a:spcBef>
            </a:pPr>
            <a:r>
              <a:rPr lang="en-US" kern="100" dirty="0">
                <a:latin typeface="Aptos Black" panose="020B0004020202020204" pitchFamily="34" charset="0"/>
                <a:cs typeface="Times New Roman" panose="02020603050405020304" pitchFamily="18" charset="0"/>
              </a:rPr>
              <a:t>Details on the initial “seed” template</a:t>
            </a:r>
          </a:p>
        </p:txBody>
      </p:sp>
      <p:pic>
        <p:nvPicPr>
          <p:cNvPr id="6" name="Content Placeholder 5">
            <a:extLst>
              <a:ext uri="{FF2B5EF4-FFF2-40B4-BE49-F238E27FC236}">
                <a16:creationId xmlns:a16="http://schemas.microsoft.com/office/drawing/2014/main" id="{51FCDB33-66D2-713C-C2EE-CBBB50EF6EA0}"/>
              </a:ext>
            </a:extLst>
          </p:cNvPr>
          <p:cNvPicPr>
            <a:picLocks noGrp="1" noChangeAspect="1"/>
          </p:cNvPicPr>
          <p:nvPr>
            <p:ph idx="1"/>
          </p:nvPr>
        </p:nvPicPr>
        <p:blipFill>
          <a:blip r:embed="rId2"/>
          <a:stretch>
            <a:fillRect/>
          </a:stretch>
        </p:blipFill>
        <p:spPr>
          <a:xfrm>
            <a:off x="457200" y="1767267"/>
            <a:ext cx="8229600" cy="3734628"/>
          </a:xfrm>
        </p:spPr>
      </p:pic>
      <p:sp>
        <p:nvSpPr>
          <p:cNvPr id="2" name="Slide Number Placeholder 1">
            <a:extLst>
              <a:ext uri="{FF2B5EF4-FFF2-40B4-BE49-F238E27FC236}">
                <a16:creationId xmlns:a16="http://schemas.microsoft.com/office/drawing/2014/main" id="{78A1AD5C-DFDE-FFEF-AFF1-FC23B85367EA}"/>
              </a:ext>
            </a:extLst>
          </p:cNvPr>
          <p:cNvSpPr>
            <a:spLocks noGrp="1"/>
          </p:cNvSpPr>
          <p:nvPr>
            <p:ph type="sldNum" sz="quarter" idx="12"/>
          </p:nvPr>
        </p:nvSpPr>
        <p:spPr/>
        <p:txBody>
          <a:bodyPr/>
          <a:lstStyle/>
          <a:p>
            <a:fld id="{62DBCB69-547C-4F68-819F-474A80AB012D}" type="slidenum">
              <a:rPr lang="en-US" smtClean="0"/>
              <a:t>13</a:t>
            </a:fld>
            <a:endParaRPr lang="en-US"/>
          </a:p>
        </p:txBody>
      </p:sp>
    </p:spTree>
    <p:extLst>
      <p:ext uri="{BB962C8B-B14F-4D97-AF65-F5344CB8AC3E}">
        <p14:creationId xmlns:p14="http://schemas.microsoft.com/office/powerpoint/2010/main" val="2705542879"/>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D7CD1D-F355-8F84-6CEF-203291F97947}"/>
              </a:ext>
            </a:extLst>
          </p:cNvPr>
          <p:cNvSpPr>
            <a:spLocks noGrp="1"/>
          </p:cNvSpPr>
          <p:nvPr>
            <p:ph type="title"/>
          </p:nvPr>
        </p:nvSpPr>
        <p:spPr/>
        <p:txBody>
          <a:bodyPr>
            <a:normAutofit/>
          </a:bodyPr>
          <a:lstStyle/>
          <a:p>
            <a:pPr>
              <a:lnSpc>
                <a:spcPct val="115000"/>
              </a:lnSpc>
              <a:spcBef>
                <a:spcPts val="0"/>
              </a:spcBef>
            </a:pPr>
            <a:r>
              <a:rPr lang="en-US" kern="100" dirty="0">
                <a:latin typeface="Aptos Black" panose="020B0004020202020204" pitchFamily="34" charset="0"/>
                <a:cs typeface="Times New Roman" panose="02020603050405020304" pitchFamily="18" charset="0"/>
              </a:rPr>
              <a:t>Details on the initial “seed” template</a:t>
            </a:r>
          </a:p>
        </p:txBody>
      </p:sp>
      <p:pic>
        <p:nvPicPr>
          <p:cNvPr id="6" name="Content Placeholder 5">
            <a:extLst>
              <a:ext uri="{FF2B5EF4-FFF2-40B4-BE49-F238E27FC236}">
                <a16:creationId xmlns:a16="http://schemas.microsoft.com/office/drawing/2014/main" id="{51FCDB33-66D2-713C-C2EE-CBBB50EF6EA0}"/>
              </a:ext>
            </a:extLst>
          </p:cNvPr>
          <p:cNvPicPr>
            <a:picLocks noGrp="1" noChangeAspect="1"/>
          </p:cNvPicPr>
          <p:nvPr>
            <p:ph idx="1"/>
          </p:nvPr>
        </p:nvPicPr>
        <p:blipFill>
          <a:blip r:embed="rId2"/>
          <a:stretch>
            <a:fillRect/>
          </a:stretch>
        </p:blipFill>
        <p:spPr>
          <a:xfrm>
            <a:off x="457200" y="1767267"/>
            <a:ext cx="8229600" cy="3734628"/>
          </a:xfrm>
        </p:spPr>
      </p:pic>
      <p:sp>
        <p:nvSpPr>
          <p:cNvPr id="2" name="Slide Number Placeholder 1">
            <a:extLst>
              <a:ext uri="{FF2B5EF4-FFF2-40B4-BE49-F238E27FC236}">
                <a16:creationId xmlns:a16="http://schemas.microsoft.com/office/drawing/2014/main" id="{78A1AD5C-DFDE-FFEF-AFF1-FC23B85367EA}"/>
              </a:ext>
            </a:extLst>
          </p:cNvPr>
          <p:cNvSpPr>
            <a:spLocks noGrp="1"/>
          </p:cNvSpPr>
          <p:nvPr>
            <p:ph type="sldNum" sz="quarter" idx="12"/>
          </p:nvPr>
        </p:nvSpPr>
        <p:spPr/>
        <p:txBody>
          <a:bodyPr/>
          <a:lstStyle/>
          <a:p>
            <a:fld id="{62DBCB69-547C-4F68-819F-474A80AB012D}" type="slidenum">
              <a:rPr lang="en-US" smtClean="0"/>
              <a:t>14</a:t>
            </a:fld>
            <a:endParaRPr lang="en-US"/>
          </a:p>
        </p:txBody>
      </p:sp>
      <p:pic>
        <p:nvPicPr>
          <p:cNvPr id="5" name="Picture 4">
            <a:extLst>
              <a:ext uri="{FF2B5EF4-FFF2-40B4-BE49-F238E27FC236}">
                <a16:creationId xmlns:a16="http://schemas.microsoft.com/office/drawing/2014/main" id="{B6FD4CB9-091E-7DB6-4025-F312C79EA37D}"/>
              </a:ext>
            </a:extLst>
          </p:cNvPr>
          <p:cNvPicPr>
            <a:picLocks noChangeAspect="1"/>
          </p:cNvPicPr>
          <p:nvPr/>
        </p:nvPicPr>
        <p:blipFill>
          <a:blip r:embed="rId3"/>
          <a:stretch>
            <a:fillRect/>
          </a:stretch>
        </p:blipFill>
        <p:spPr>
          <a:xfrm>
            <a:off x="4599709" y="1143000"/>
            <a:ext cx="1857143" cy="2628571"/>
          </a:xfrm>
          <a:prstGeom prst="rect">
            <a:avLst/>
          </a:prstGeom>
          <a:ln>
            <a:solidFill>
              <a:schemeClr val="tx1"/>
            </a:solidFill>
          </a:ln>
          <a:effectLst>
            <a:outerShdw blurRad="203200" dist="38100" dir="2700000" sx="105000" sy="105000" algn="tl" rotWithShape="0">
              <a:prstClr val="black">
                <a:alpha val="40000"/>
              </a:prstClr>
            </a:outerShdw>
          </a:effectLst>
        </p:spPr>
      </p:pic>
    </p:spTree>
    <p:extLst>
      <p:ext uri="{BB962C8B-B14F-4D97-AF65-F5344CB8AC3E}">
        <p14:creationId xmlns:p14="http://schemas.microsoft.com/office/powerpoint/2010/main" val="3177839923"/>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D7CD1D-F355-8F84-6CEF-203291F97947}"/>
              </a:ext>
            </a:extLst>
          </p:cNvPr>
          <p:cNvSpPr>
            <a:spLocks noGrp="1"/>
          </p:cNvSpPr>
          <p:nvPr>
            <p:ph type="title"/>
          </p:nvPr>
        </p:nvSpPr>
        <p:spPr/>
        <p:txBody>
          <a:bodyPr>
            <a:normAutofit/>
          </a:bodyPr>
          <a:lstStyle/>
          <a:p>
            <a:pPr>
              <a:lnSpc>
                <a:spcPct val="115000"/>
              </a:lnSpc>
              <a:spcBef>
                <a:spcPts val="0"/>
              </a:spcBef>
            </a:pPr>
            <a:r>
              <a:rPr lang="en-US" kern="100" dirty="0">
                <a:latin typeface="Aptos Black" panose="020B0004020202020204" pitchFamily="34" charset="0"/>
                <a:cs typeface="Times New Roman" panose="02020603050405020304" pitchFamily="18" charset="0"/>
              </a:rPr>
              <a:t>Details on the initial “seed” template</a:t>
            </a:r>
          </a:p>
        </p:txBody>
      </p:sp>
      <p:pic>
        <p:nvPicPr>
          <p:cNvPr id="6" name="Content Placeholder 5">
            <a:extLst>
              <a:ext uri="{FF2B5EF4-FFF2-40B4-BE49-F238E27FC236}">
                <a16:creationId xmlns:a16="http://schemas.microsoft.com/office/drawing/2014/main" id="{51FCDB33-66D2-713C-C2EE-CBBB50EF6EA0}"/>
              </a:ext>
            </a:extLst>
          </p:cNvPr>
          <p:cNvPicPr>
            <a:picLocks noGrp="1" noChangeAspect="1"/>
          </p:cNvPicPr>
          <p:nvPr>
            <p:ph idx="1"/>
          </p:nvPr>
        </p:nvPicPr>
        <p:blipFill>
          <a:blip r:embed="rId2"/>
          <a:stretch>
            <a:fillRect/>
          </a:stretch>
        </p:blipFill>
        <p:spPr>
          <a:xfrm>
            <a:off x="457200" y="1767267"/>
            <a:ext cx="8229600" cy="3734628"/>
          </a:xfrm>
        </p:spPr>
      </p:pic>
      <p:sp>
        <p:nvSpPr>
          <p:cNvPr id="2" name="Slide Number Placeholder 1">
            <a:extLst>
              <a:ext uri="{FF2B5EF4-FFF2-40B4-BE49-F238E27FC236}">
                <a16:creationId xmlns:a16="http://schemas.microsoft.com/office/drawing/2014/main" id="{78A1AD5C-DFDE-FFEF-AFF1-FC23B85367EA}"/>
              </a:ext>
            </a:extLst>
          </p:cNvPr>
          <p:cNvSpPr>
            <a:spLocks noGrp="1"/>
          </p:cNvSpPr>
          <p:nvPr>
            <p:ph type="sldNum" sz="quarter" idx="12"/>
          </p:nvPr>
        </p:nvSpPr>
        <p:spPr/>
        <p:txBody>
          <a:bodyPr/>
          <a:lstStyle/>
          <a:p>
            <a:fld id="{62DBCB69-547C-4F68-819F-474A80AB012D}" type="slidenum">
              <a:rPr lang="en-US" smtClean="0"/>
              <a:t>15</a:t>
            </a:fld>
            <a:endParaRPr lang="en-US"/>
          </a:p>
        </p:txBody>
      </p:sp>
      <p:pic>
        <p:nvPicPr>
          <p:cNvPr id="5" name="Picture 4">
            <a:extLst>
              <a:ext uri="{FF2B5EF4-FFF2-40B4-BE49-F238E27FC236}">
                <a16:creationId xmlns:a16="http://schemas.microsoft.com/office/drawing/2014/main" id="{87F3F645-12CB-72D3-460E-D0A45D8964EE}"/>
              </a:ext>
            </a:extLst>
          </p:cNvPr>
          <p:cNvPicPr>
            <a:picLocks noChangeAspect="1"/>
          </p:cNvPicPr>
          <p:nvPr/>
        </p:nvPicPr>
        <p:blipFill>
          <a:blip r:embed="rId3"/>
          <a:stretch>
            <a:fillRect/>
          </a:stretch>
        </p:blipFill>
        <p:spPr>
          <a:xfrm>
            <a:off x="6705600" y="1338787"/>
            <a:ext cx="2247619" cy="2628571"/>
          </a:xfrm>
          <a:prstGeom prst="rect">
            <a:avLst/>
          </a:prstGeom>
          <a:ln>
            <a:solidFill>
              <a:schemeClr val="tx1"/>
            </a:solidFill>
          </a:ln>
          <a:effectLst>
            <a:outerShdw blurRad="177800" dist="38100" dir="2700000" sx="104000" sy="104000" algn="tl" rotWithShape="0">
              <a:prstClr val="black">
                <a:alpha val="40000"/>
              </a:prstClr>
            </a:outerShdw>
          </a:effectLst>
        </p:spPr>
      </p:pic>
    </p:spTree>
    <p:extLst>
      <p:ext uri="{BB962C8B-B14F-4D97-AF65-F5344CB8AC3E}">
        <p14:creationId xmlns:p14="http://schemas.microsoft.com/office/powerpoint/2010/main" val="2026087388"/>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D7CD1D-F355-8F84-6CEF-203291F97947}"/>
              </a:ext>
            </a:extLst>
          </p:cNvPr>
          <p:cNvSpPr>
            <a:spLocks noGrp="1"/>
          </p:cNvSpPr>
          <p:nvPr>
            <p:ph type="title"/>
          </p:nvPr>
        </p:nvSpPr>
        <p:spPr/>
        <p:txBody>
          <a:bodyPr>
            <a:normAutofit/>
          </a:bodyPr>
          <a:lstStyle/>
          <a:p>
            <a:pPr>
              <a:lnSpc>
                <a:spcPct val="115000"/>
              </a:lnSpc>
              <a:spcBef>
                <a:spcPts val="0"/>
              </a:spcBef>
            </a:pPr>
            <a:r>
              <a:rPr lang="en-US" kern="100" dirty="0">
                <a:latin typeface="Aptos Black" panose="020B0004020202020204" pitchFamily="34" charset="0"/>
                <a:cs typeface="Times New Roman" panose="02020603050405020304" pitchFamily="18" charset="0"/>
              </a:rPr>
              <a:t>Details on the initial “seed” template</a:t>
            </a:r>
          </a:p>
        </p:txBody>
      </p:sp>
      <p:sp>
        <p:nvSpPr>
          <p:cNvPr id="2" name="Slide Number Placeholder 1">
            <a:extLst>
              <a:ext uri="{FF2B5EF4-FFF2-40B4-BE49-F238E27FC236}">
                <a16:creationId xmlns:a16="http://schemas.microsoft.com/office/drawing/2014/main" id="{78A1AD5C-DFDE-FFEF-AFF1-FC23B85367EA}"/>
              </a:ext>
            </a:extLst>
          </p:cNvPr>
          <p:cNvSpPr>
            <a:spLocks noGrp="1"/>
          </p:cNvSpPr>
          <p:nvPr>
            <p:ph type="sldNum" sz="quarter" idx="12"/>
          </p:nvPr>
        </p:nvSpPr>
        <p:spPr/>
        <p:txBody>
          <a:bodyPr/>
          <a:lstStyle/>
          <a:p>
            <a:fld id="{62DBCB69-547C-4F68-819F-474A80AB012D}" type="slidenum">
              <a:rPr lang="en-US" smtClean="0"/>
              <a:t>16</a:t>
            </a:fld>
            <a:endParaRPr lang="en-US"/>
          </a:p>
        </p:txBody>
      </p:sp>
      <p:sp>
        <p:nvSpPr>
          <p:cNvPr id="5" name="Content Placeholder 4">
            <a:extLst>
              <a:ext uri="{FF2B5EF4-FFF2-40B4-BE49-F238E27FC236}">
                <a16:creationId xmlns:a16="http://schemas.microsoft.com/office/drawing/2014/main" id="{57B893AB-B05C-A910-165F-65F16ADC3721}"/>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C2AA7DC1-2FEA-EC09-CB00-6D96D6E280A0}"/>
              </a:ext>
            </a:extLst>
          </p:cNvPr>
          <p:cNvPicPr>
            <a:picLocks noChangeAspect="1"/>
          </p:cNvPicPr>
          <p:nvPr/>
        </p:nvPicPr>
        <p:blipFill>
          <a:blip r:embed="rId2"/>
          <a:stretch>
            <a:fillRect/>
          </a:stretch>
        </p:blipFill>
        <p:spPr>
          <a:xfrm>
            <a:off x="0" y="1024498"/>
            <a:ext cx="9144000" cy="4809003"/>
          </a:xfrm>
          <a:prstGeom prst="rect">
            <a:avLst/>
          </a:prstGeom>
        </p:spPr>
      </p:pic>
      <p:pic>
        <p:nvPicPr>
          <p:cNvPr id="10" name="Picture 9">
            <a:extLst>
              <a:ext uri="{FF2B5EF4-FFF2-40B4-BE49-F238E27FC236}">
                <a16:creationId xmlns:a16="http://schemas.microsoft.com/office/drawing/2014/main" id="{4C12FAC7-A9F7-B361-FFD9-C3AAD24B7597}"/>
              </a:ext>
            </a:extLst>
          </p:cNvPr>
          <p:cNvPicPr>
            <a:picLocks noChangeAspect="1"/>
          </p:cNvPicPr>
          <p:nvPr/>
        </p:nvPicPr>
        <p:blipFill>
          <a:blip r:embed="rId3"/>
          <a:stretch>
            <a:fillRect/>
          </a:stretch>
        </p:blipFill>
        <p:spPr>
          <a:xfrm>
            <a:off x="2438400" y="5025877"/>
            <a:ext cx="3371429" cy="1476190"/>
          </a:xfrm>
          <a:prstGeom prst="rect">
            <a:avLst/>
          </a:prstGeom>
          <a:ln>
            <a:solidFill>
              <a:schemeClr val="tx1"/>
            </a:solidFill>
          </a:ln>
          <a:effectLst>
            <a:outerShdw blurRad="203200" dist="38100" dir="2700000" sx="104000" sy="104000" algn="tl" rotWithShape="0">
              <a:prstClr val="black">
                <a:alpha val="40000"/>
              </a:prstClr>
            </a:outerShdw>
          </a:effectLst>
        </p:spPr>
      </p:pic>
    </p:spTree>
    <p:extLst>
      <p:ext uri="{BB962C8B-B14F-4D97-AF65-F5344CB8AC3E}">
        <p14:creationId xmlns:p14="http://schemas.microsoft.com/office/powerpoint/2010/main" val="155320628"/>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D7CD1D-F355-8F84-6CEF-203291F97947}"/>
              </a:ext>
            </a:extLst>
          </p:cNvPr>
          <p:cNvSpPr>
            <a:spLocks noGrp="1"/>
          </p:cNvSpPr>
          <p:nvPr>
            <p:ph type="title"/>
          </p:nvPr>
        </p:nvSpPr>
        <p:spPr/>
        <p:txBody>
          <a:bodyPr>
            <a:normAutofit/>
          </a:bodyPr>
          <a:lstStyle/>
          <a:p>
            <a:pPr>
              <a:lnSpc>
                <a:spcPct val="115000"/>
              </a:lnSpc>
              <a:spcBef>
                <a:spcPts val="0"/>
              </a:spcBef>
            </a:pPr>
            <a:r>
              <a:rPr lang="en-US" kern="100" dirty="0">
                <a:latin typeface="Aptos Black" panose="020B0004020202020204" pitchFamily="34" charset="0"/>
                <a:cs typeface="Times New Roman" panose="02020603050405020304" pitchFamily="18" charset="0"/>
              </a:rPr>
              <a:t>Differences In Classification</a:t>
            </a:r>
          </a:p>
        </p:txBody>
      </p:sp>
      <p:sp>
        <p:nvSpPr>
          <p:cNvPr id="2" name="Slide Number Placeholder 1">
            <a:extLst>
              <a:ext uri="{FF2B5EF4-FFF2-40B4-BE49-F238E27FC236}">
                <a16:creationId xmlns:a16="http://schemas.microsoft.com/office/drawing/2014/main" id="{78A1AD5C-DFDE-FFEF-AFF1-FC23B85367EA}"/>
              </a:ext>
            </a:extLst>
          </p:cNvPr>
          <p:cNvSpPr>
            <a:spLocks noGrp="1"/>
          </p:cNvSpPr>
          <p:nvPr>
            <p:ph type="sldNum" sz="quarter" idx="12"/>
          </p:nvPr>
        </p:nvSpPr>
        <p:spPr/>
        <p:txBody>
          <a:bodyPr/>
          <a:lstStyle/>
          <a:p>
            <a:fld id="{62DBCB69-547C-4F68-819F-474A80AB012D}" type="slidenum">
              <a:rPr lang="en-US" smtClean="0"/>
              <a:t>17</a:t>
            </a:fld>
            <a:endParaRPr lang="en-US"/>
          </a:p>
        </p:txBody>
      </p:sp>
      <p:pic>
        <p:nvPicPr>
          <p:cNvPr id="5" name="Content Placeholder 4">
            <a:extLst>
              <a:ext uri="{FF2B5EF4-FFF2-40B4-BE49-F238E27FC236}">
                <a16:creationId xmlns:a16="http://schemas.microsoft.com/office/drawing/2014/main" id="{BBE8576B-2330-E0FB-72F4-A6472D852A06}"/>
              </a:ext>
            </a:extLst>
          </p:cNvPr>
          <p:cNvPicPr>
            <a:picLocks noGrp="1" noChangeAspect="1"/>
          </p:cNvPicPr>
          <p:nvPr>
            <p:ph idx="1"/>
          </p:nvPr>
        </p:nvPicPr>
        <p:blipFill>
          <a:blip r:embed="rId2"/>
          <a:stretch>
            <a:fillRect/>
          </a:stretch>
        </p:blipFill>
        <p:spPr>
          <a:xfrm>
            <a:off x="1430059" y="1143000"/>
            <a:ext cx="6283882" cy="4983163"/>
          </a:xfrm>
        </p:spPr>
      </p:pic>
    </p:spTree>
    <p:extLst>
      <p:ext uri="{BB962C8B-B14F-4D97-AF65-F5344CB8AC3E}">
        <p14:creationId xmlns:p14="http://schemas.microsoft.com/office/powerpoint/2010/main" val="3818330225"/>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D7CD1D-F355-8F84-6CEF-203291F97947}"/>
              </a:ext>
            </a:extLst>
          </p:cNvPr>
          <p:cNvSpPr>
            <a:spLocks noGrp="1"/>
          </p:cNvSpPr>
          <p:nvPr>
            <p:ph type="title"/>
          </p:nvPr>
        </p:nvSpPr>
        <p:spPr/>
        <p:txBody>
          <a:bodyPr>
            <a:normAutofit/>
          </a:bodyPr>
          <a:lstStyle/>
          <a:p>
            <a:pPr>
              <a:lnSpc>
                <a:spcPct val="115000"/>
              </a:lnSpc>
              <a:spcBef>
                <a:spcPts val="0"/>
              </a:spcBef>
            </a:pPr>
            <a:r>
              <a:rPr lang="en-US" kern="100" dirty="0">
                <a:latin typeface="Aptos Black" panose="020B0004020202020204" pitchFamily="34" charset="0"/>
                <a:cs typeface="Times New Roman" panose="02020603050405020304" pitchFamily="18" charset="0"/>
              </a:rPr>
              <a:t>Differences In Classification</a:t>
            </a:r>
          </a:p>
        </p:txBody>
      </p:sp>
      <p:sp>
        <p:nvSpPr>
          <p:cNvPr id="2" name="Slide Number Placeholder 1">
            <a:extLst>
              <a:ext uri="{FF2B5EF4-FFF2-40B4-BE49-F238E27FC236}">
                <a16:creationId xmlns:a16="http://schemas.microsoft.com/office/drawing/2014/main" id="{78A1AD5C-DFDE-FFEF-AFF1-FC23B85367EA}"/>
              </a:ext>
            </a:extLst>
          </p:cNvPr>
          <p:cNvSpPr>
            <a:spLocks noGrp="1"/>
          </p:cNvSpPr>
          <p:nvPr>
            <p:ph type="sldNum" sz="quarter" idx="12"/>
          </p:nvPr>
        </p:nvSpPr>
        <p:spPr/>
        <p:txBody>
          <a:bodyPr/>
          <a:lstStyle/>
          <a:p>
            <a:fld id="{62DBCB69-547C-4F68-819F-474A80AB012D}" type="slidenum">
              <a:rPr lang="en-US" smtClean="0"/>
              <a:t>18</a:t>
            </a:fld>
            <a:endParaRPr lang="en-US"/>
          </a:p>
        </p:txBody>
      </p:sp>
      <p:pic>
        <p:nvPicPr>
          <p:cNvPr id="5" name="Content Placeholder 4">
            <a:extLst>
              <a:ext uri="{FF2B5EF4-FFF2-40B4-BE49-F238E27FC236}">
                <a16:creationId xmlns:a16="http://schemas.microsoft.com/office/drawing/2014/main" id="{BFEF33B6-18A7-7A31-7AB5-D14CC59B4456}"/>
              </a:ext>
            </a:extLst>
          </p:cNvPr>
          <p:cNvPicPr>
            <a:picLocks noGrp="1" noChangeAspect="1"/>
          </p:cNvPicPr>
          <p:nvPr>
            <p:ph idx="1"/>
          </p:nvPr>
        </p:nvPicPr>
        <p:blipFill>
          <a:blip r:embed="rId2"/>
          <a:stretch>
            <a:fillRect/>
          </a:stretch>
        </p:blipFill>
        <p:spPr>
          <a:xfrm>
            <a:off x="1430059" y="1143000"/>
            <a:ext cx="6283882" cy="4983163"/>
          </a:xfrm>
        </p:spPr>
      </p:pic>
    </p:spTree>
    <p:extLst>
      <p:ext uri="{BB962C8B-B14F-4D97-AF65-F5344CB8AC3E}">
        <p14:creationId xmlns:p14="http://schemas.microsoft.com/office/powerpoint/2010/main" val="2283195260"/>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D7CD1D-F355-8F84-6CEF-203291F97947}"/>
              </a:ext>
            </a:extLst>
          </p:cNvPr>
          <p:cNvSpPr>
            <a:spLocks noGrp="1"/>
          </p:cNvSpPr>
          <p:nvPr>
            <p:ph type="title"/>
          </p:nvPr>
        </p:nvSpPr>
        <p:spPr/>
        <p:txBody>
          <a:bodyPr>
            <a:normAutofit/>
          </a:bodyPr>
          <a:lstStyle/>
          <a:p>
            <a:pPr>
              <a:lnSpc>
                <a:spcPct val="115000"/>
              </a:lnSpc>
              <a:spcBef>
                <a:spcPts val="0"/>
              </a:spcBef>
            </a:pPr>
            <a:r>
              <a:rPr lang="en-US" kern="100" dirty="0">
                <a:latin typeface="Aptos Black" panose="020B0004020202020204" pitchFamily="34" charset="0"/>
                <a:cs typeface="Times New Roman" panose="02020603050405020304" pitchFamily="18" charset="0"/>
              </a:rPr>
              <a:t>Differences In Classification</a:t>
            </a:r>
          </a:p>
        </p:txBody>
      </p:sp>
      <p:sp>
        <p:nvSpPr>
          <p:cNvPr id="2" name="Slide Number Placeholder 1">
            <a:extLst>
              <a:ext uri="{FF2B5EF4-FFF2-40B4-BE49-F238E27FC236}">
                <a16:creationId xmlns:a16="http://schemas.microsoft.com/office/drawing/2014/main" id="{78A1AD5C-DFDE-FFEF-AFF1-FC23B85367EA}"/>
              </a:ext>
            </a:extLst>
          </p:cNvPr>
          <p:cNvSpPr>
            <a:spLocks noGrp="1"/>
          </p:cNvSpPr>
          <p:nvPr>
            <p:ph type="sldNum" sz="quarter" idx="12"/>
          </p:nvPr>
        </p:nvSpPr>
        <p:spPr/>
        <p:txBody>
          <a:bodyPr/>
          <a:lstStyle/>
          <a:p>
            <a:fld id="{62DBCB69-547C-4F68-819F-474A80AB012D}" type="slidenum">
              <a:rPr lang="en-US" smtClean="0"/>
              <a:t>19</a:t>
            </a:fld>
            <a:endParaRPr lang="en-US"/>
          </a:p>
        </p:txBody>
      </p:sp>
      <p:pic>
        <p:nvPicPr>
          <p:cNvPr id="5" name="Content Placeholder 4">
            <a:extLst>
              <a:ext uri="{FF2B5EF4-FFF2-40B4-BE49-F238E27FC236}">
                <a16:creationId xmlns:a16="http://schemas.microsoft.com/office/drawing/2014/main" id="{0C3A7FF1-858F-46D3-56A2-E22E9919FDEB}"/>
              </a:ext>
            </a:extLst>
          </p:cNvPr>
          <p:cNvPicPr>
            <a:picLocks noGrp="1" noChangeAspect="1"/>
          </p:cNvPicPr>
          <p:nvPr>
            <p:ph idx="1"/>
          </p:nvPr>
        </p:nvPicPr>
        <p:blipFill>
          <a:blip r:embed="rId2"/>
          <a:stretch>
            <a:fillRect/>
          </a:stretch>
        </p:blipFill>
        <p:spPr>
          <a:xfrm>
            <a:off x="1430059" y="1143000"/>
            <a:ext cx="6283882" cy="4983163"/>
          </a:xfrm>
        </p:spPr>
      </p:pic>
    </p:spTree>
    <p:extLst>
      <p:ext uri="{BB962C8B-B14F-4D97-AF65-F5344CB8AC3E}">
        <p14:creationId xmlns:p14="http://schemas.microsoft.com/office/powerpoint/2010/main" val="3140037373"/>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pPr marL="342900" marR="0" lvl="0" indent="-342900">
              <a:lnSpc>
                <a:spcPct val="115000"/>
              </a:lnSpc>
              <a:spcBef>
                <a:spcPts val="0"/>
              </a:spcBef>
              <a:spcAft>
                <a:spcPts val="0"/>
              </a:spcAft>
              <a:buFont typeface="+mj-lt"/>
              <a:buAutoNum type="arabicParenR"/>
            </a:pPr>
            <a:r>
              <a:rPr lang="en-US" kern="100" dirty="0">
                <a:effectLst/>
                <a:latin typeface="Aptos Black" panose="020B0004020202020204" pitchFamily="34" charset="0"/>
                <a:ea typeface="Aptos" panose="020B0004020202020204" pitchFamily="34" charset="0"/>
                <a:cs typeface="Times New Roman" panose="02020603050405020304" pitchFamily="18" charset="0"/>
              </a:rPr>
              <a:t>Introductions &amp; housekeeping.</a:t>
            </a:r>
          </a:p>
          <a:p>
            <a:pPr marL="342900" marR="0" lvl="0" indent="-342900">
              <a:lnSpc>
                <a:spcPct val="115000"/>
              </a:lnSpc>
              <a:spcBef>
                <a:spcPts val="0"/>
              </a:spcBef>
              <a:spcAft>
                <a:spcPts val="0"/>
              </a:spcAft>
              <a:buFont typeface="+mj-lt"/>
              <a:buAutoNum type="arabicParenR"/>
            </a:pPr>
            <a:r>
              <a:rPr lang="en-US" kern="100" dirty="0">
                <a:effectLst/>
                <a:latin typeface="Aptos Black" panose="020B0004020202020204" pitchFamily="34" charset="0"/>
                <a:ea typeface="Aptos" panose="020B0004020202020204" pitchFamily="34" charset="0"/>
                <a:cs typeface="Times New Roman" panose="02020603050405020304" pitchFamily="18" charset="0"/>
              </a:rPr>
              <a:t>Brief recap of July 16, 2024, meeting.</a:t>
            </a:r>
          </a:p>
          <a:p>
            <a:pPr marL="342900" marR="0" lvl="0" indent="-342900">
              <a:lnSpc>
                <a:spcPct val="115000"/>
              </a:lnSpc>
              <a:spcBef>
                <a:spcPts val="0"/>
              </a:spcBef>
              <a:spcAft>
                <a:spcPts val="0"/>
              </a:spcAft>
              <a:buFont typeface="+mj-lt"/>
              <a:buAutoNum type="arabicParenR"/>
            </a:pPr>
            <a:r>
              <a:rPr lang="en-US" kern="100" dirty="0">
                <a:effectLst/>
                <a:latin typeface="Aptos Black" panose="020B0004020202020204" pitchFamily="34" charset="0"/>
                <a:ea typeface="Aptos" panose="020B0004020202020204" pitchFamily="34" charset="0"/>
                <a:cs typeface="Times New Roman" panose="02020603050405020304" pitchFamily="18" charset="0"/>
              </a:rPr>
              <a:t>What will be published?</a:t>
            </a:r>
          </a:p>
          <a:p>
            <a:pPr marL="342900" marR="0" lvl="0" indent="-342900">
              <a:lnSpc>
                <a:spcPct val="115000"/>
              </a:lnSpc>
              <a:spcBef>
                <a:spcPts val="0"/>
              </a:spcBef>
              <a:spcAft>
                <a:spcPts val="0"/>
              </a:spcAft>
              <a:buFont typeface="+mj-lt"/>
              <a:buAutoNum type="arabicParenR"/>
            </a:pPr>
            <a:r>
              <a:rPr lang="en-US" kern="100" dirty="0">
                <a:effectLst/>
                <a:latin typeface="Aptos Black" panose="020B0004020202020204" pitchFamily="34" charset="0"/>
                <a:ea typeface="Aptos" panose="020B0004020202020204" pitchFamily="34" charset="0"/>
                <a:cs typeface="Times New Roman" panose="02020603050405020304" pitchFamily="18" charset="0"/>
              </a:rPr>
              <a:t>Federal Provider types.</a:t>
            </a:r>
          </a:p>
          <a:p>
            <a:pPr marL="342900" marR="0" lvl="0" indent="-342900">
              <a:lnSpc>
                <a:spcPct val="115000"/>
              </a:lnSpc>
              <a:spcBef>
                <a:spcPts val="0"/>
              </a:spcBef>
              <a:spcAft>
                <a:spcPts val="0"/>
              </a:spcAft>
              <a:buFont typeface="+mj-lt"/>
              <a:buAutoNum type="arabicParenR"/>
            </a:pPr>
            <a:r>
              <a:rPr lang="en-US" kern="100" dirty="0">
                <a:effectLst/>
                <a:latin typeface="Aptos Black" panose="020B0004020202020204" pitchFamily="34" charset="0"/>
                <a:ea typeface="Aptos" panose="020B0004020202020204" pitchFamily="34" charset="0"/>
                <a:cs typeface="Times New Roman" panose="02020603050405020304" pitchFamily="18" charset="0"/>
              </a:rPr>
              <a:t>Details on the initial “seed” template.</a:t>
            </a:r>
          </a:p>
          <a:p>
            <a:pPr marL="342900" marR="0" lvl="0" indent="-342900">
              <a:lnSpc>
                <a:spcPct val="115000"/>
              </a:lnSpc>
              <a:spcBef>
                <a:spcPts val="0"/>
              </a:spcBef>
              <a:spcAft>
                <a:spcPts val="0"/>
              </a:spcAft>
              <a:buFont typeface="+mj-lt"/>
              <a:buAutoNum type="arabicParenR"/>
            </a:pPr>
            <a:r>
              <a:rPr lang="en-US" kern="100" dirty="0">
                <a:effectLst/>
                <a:latin typeface="Aptos Black" panose="020B0004020202020204" pitchFamily="34" charset="0"/>
                <a:ea typeface="Aptos" panose="020B0004020202020204" pitchFamily="34" charset="0"/>
                <a:cs typeface="Times New Roman" panose="02020603050405020304" pitchFamily="18" charset="0"/>
              </a:rPr>
              <a:t>Timeline.</a:t>
            </a:r>
          </a:p>
          <a:p>
            <a:pPr marL="342900" marR="0" lvl="0" indent="-342900">
              <a:lnSpc>
                <a:spcPct val="115000"/>
              </a:lnSpc>
              <a:spcBef>
                <a:spcPts val="0"/>
              </a:spcBef>
              <a:spcAft>
                <a:spcPts val="0"/>
              </a:spcAft>
              <a:buFont typeface="+mj-lt"/>
              <a:buAutoNum type="arabicParenR"/>
            </a:pPr>
            <a:r>
              <a:rPr lang="en-US" kern="100" dirty="0">
                <a:effectLst/>
                <a:latin typeface="Aptos Black" panose="020B0004020202020204" pitchFamily="34" charset="0"/>
                <a:ea typeface="Aptos" panose="020B0004020202020204" pitchFamily="34" charset="0"/>
                <a:cs typeface="Times New Roman" panose="02020603050405020304" pitchFamily="18" charset="0"/>
              </a:rPr>
              <a:t>The challenge of the first review.</a:t>
            </a:r>
          </a:p>
          <a:p>
            <a:pPr marL="342900" marR="0" lvl="0" indent="-342900">
              <a:lnSpc>
                <a:spcPct val="115000"/>
              </a:lnSpc>
              <a:spcBef>
                <a:spcPts val="0"/>
              </a:spcBef>
              <a:spcAft>
                <a:spcPts val="800"/>
              </a:spcAft>
              <a:buFont typeface="+mj-lt"/>
              <a:buAutoNum type="arabicParenR"/>
            </a:pPr>
            <a:r>
              <a:rPr lang="en-US" kern="100" dirty="0">
                <a:effectLst/>
                <a:latin typeface="Aptos Black" panose="020B0004020202020204" pitchFamily="34" charset="0"/>
                <a:ea typeface="Aptos" panose="020B0004020202020204" pitchFamily="34" charset="0"/>
                <a:cs typeface="Times New Roman" panose="02020603050405020304" pitchFamily="18" charset="0"/>
              </a:rPr>
              <a:t>Questions.</a:t>
            </a:r>
          </a:p>
          <a:p>
            <a:pPr marL="457200" marR="0">
              <a:spcBef>
                <a:spcPts val="0"/>
              </a:spcBef>
              <a:spcAft>
                <a:spcPts val="0"/>
              </a:spcAft>
            </a:pPr>
            <a:endParaRPr lang="en-US" dirty="0"/>
          </a:p>
        </p:txBody>
      </p:sp>
      <p:sp>
        <p:nvSpPr>
          <p:cNvPr id="4" name="Slide Number Placeholder 3"/>
          <p:cNvSpPr>
            <a:spLocks noGrp="1"/>
          </p:cNvSpPr>
          <p:nvPr>
            <p:ph type="sldNum" sz="quarter" idx="12"/>
          </p:nvPr>
        </p:nvSpPr>
        <p:spPr/>
        <p:txBody>
          <a:bodyPr/>
          <a:lstStyle/>
          <a:p>
            <a:fld id="{62DBCB69-547C-4F68-819F-474A80AB012D}" type="slidenum">
              <a:rPr lang="en-US" smtClean="0"/>
              <a:t>2</a:t>
            </a:fld>
            <a:endParaRPr lang="en-US"/>
          </a:p>
        </p:txBody>
      </p:sp>
    </p:spTree>
    <p:extLst>
      <p:ext uri="{BB962C8B-B14F-4D97-AF65-F5344CB8AC3E}">
        <p14:creationId xmlns:p14="http://schemas.microsoft.com/office/powerpoint/2010/main" val="1211561972"/>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D7CD1D-F355-8F84-6CEF-203291F97947}"/>
              </a:ext>
            </a:extLst>
          </p:cNvPr>
          <p:cNvSpPr>
            <a:spLocks noGrp="1"/>
          </p:cNvSpPr>
          <p:nvPr>
            <p:ph type="title"/>
          </p:nvPr>
        </p:nvSpPr>
        <p:spPr/>
        <p:txBody>
          <a:bodyPr>
            <a:normAutofit/>
          </a:bodyPr>
          <a:lstStyle/>
          <a:p>
            <a:pPr>
              <a:lnSpc>
                <a:spcPct val="115000"/>
              </a:lnSpc>
              <a:spcBef>
                <a:spcPts val="0"/>
              </a:spcBef>
            </a:pPr>
            <a:r>
              <a:rPr lang="en-US" kern="100" dirty="0">
                <a:latin typeface="Aptos Black" panose="020B0004020202020204" pitchFamily="34" charset="0"/>
                <a:cs typeface="Times New Roman" panose="02020603050405020304" pitchFamily="18" charset="0"/>
              </a:rPr>
              <a:t>Differences In Classification</a:t>
            </a:r>
          </a:p>
        </p:txBody>
      </p:sp>
      <p:sp>
        <p:nvSpPr>
          <p:cNvPr id="2" name="Slide Number Placeholder 1">
            <a:extLst>
              <a:ext uri="{FF2B5EF4-FFF2-40B4-BE49-F238E27FC236}">
                <a16:creationId xmlns:a16="http://schemas.microsoft.com/office/drawing/2014/main" id="{78A1AD5C-DFDE-FFEF-AFF1-FC23B85367EA}"/>
              </a:ext>
            </a:extLst>
          </p:cNvPr>
          <p:cNvSpPr>
            <a:spLocks noGrp="1"/>
          </p:cNvSpPr>
          <p:nvPr>
            <p:ph type="sldNum" sz="quarter" idx="12"/>
          </p:nvPr>
        </p:nvSpPr>
        <p:spPr/>
        <p:txBody>
          <a:bodyPr/>
          <a:lstStyle/>
          <a:p>
            <a:fld id="{62DBCB69-547C-4F68-819F-474A80AB012D}" type="slidenum">
              <a:rPr lang="en-US" smtClean="0"/>
              <a:t>20</a:t>
            </a:fld>
            <a:endParaRPr lang="en-US"/>
          </a:p>
        </p:txBody>
      </p:sp>
      <p:pic>
        <p:nvPicPr>
          <p:cNvPr id="7" name="Content Placeholder 6">
            <a:extLst>
              <a:ext uri="{FF2B5EF4-FFF2-40B4-BE49-F238E27FC236}">
                <a16:creationId xmlns:a16="http://schemas.microsoft.com/office/drawing/2014/main" id="{338AA435-24D5-503D-FA8C-1FD0070D7ACC}"/>
              </a:ext>
            </a:extLst>
          </p:cNvPr>
          <p:cNvPicPr>
            <a:picLocks noGrp="1" noChangeAspect="1"/>
          </p:cNvPicPr>
          <p:nvPr>
            <p:ph idx="1"/>
          </p:nvPr>
        </p:nvPicPr>
        <p:blipFill>
          <a:blip r:embed="rId2"/>
          <a:stretch>
            <a:fillRect/>
          </a:stretch>
        </p:blipFill>
        <p:spPr>
          <a:xfrm>
            <a:off x="1430059" y="1143000"/>
            <a:ext cx="6283882" cy="4983163"/>
          </a:xfrm>
        </p:spPr>
      </p:pic>
    </p:spTree>
    <p:extLst>
      <p:ext uri="{BB962C8B-B14F-4D97-AF65-F5344CB8AC3E}">
        <p14:creationId xmlns:p14="http://schemas.microsoft.com/office/powerpoint/2010/main" val="1424799017"/>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Introductions &amp; housekeeping.</a:t>
            </a:r>
          </a:p>
          <a:p>
            <a:pPr>
              <a:lnSpc>
                <a:spcPct val="115000"/>
              </a:lnSpc>
              <a:spcBef>
                <a:spcPts val="0"/>
              </a:spcBef>
              <a:buFont typeface="+mj-lt"/>
              <a:buAutoNum type="arabicParenR"/>
            </a:pPr>
            <a:r>
              <a:rPr lang="en-US" kern="100" dirty="0">
                <a:solidFill>
                  <a:schemeClr val="bg1">
                    <a:lumMod val="50000"/>
                  </a:schemeClr>
                </a:solidFill>
                <a:latin typeface="Aptos Black" panose="020B0004020202020204" pitchFamily="34" charset="0"/>
                <a:cs typeface="Times New Roman" panose="02020603050405020304" pitchFamily="18" charset="0"/>
              </a:rPr>
              <a:t>Brief recap of July 16, 2024, meeting.</a:t>
            </a:r>
          </a:p>
          <a:p>
            <a:pPr>
              <a:lnSpc>
                <a:spcPct val="115000"/>
              </a:lnSpc>
              <a:spcBef>
                <a:spcPts val="0"/>
              </a:spcBef>
              <a:buFont typeface="+mj-lt"/>
              <a:buAutoNum type="arabicParenR"/>
            </a:pPr>
            <a:r>
              <a:rPr lang="en-US" kern="100" dirty="0">
                <a:solidFill>
                  <a:schemeClr val="bg1">
                    <a:lumMod val="50000"/>
                  </a:schemeClr>
                </a:solidFill>
                <a:latin typeface="Aptos Black" panose="020B0004020202020204" pitchFamily="34" charset="0"/>
                <a:cs typeface="Times New Roman" panose="02020603050405020304" pitchFamily="18" charset="0"/>
              </a:rPr>
              <a:t>What will be published?</a:t>
            </a:r>
          </a:p>
          <a:p>
            <a:pPr>
              <a:lnSpc>
                <a:spcPct val="115000"/>
              </a:lnSpc>
              <a:spcBef>
                <a:spcPts val="0"/>
              </a:spcBef>
              <a:buFont typeface="+mj-lt"/>
              <a:buAutoNum type="arabicParenR"/>
            </a:pPr>
            <a:r>
              <a:rPr lang="en-US" kern="100" dirty="0">
                <a:solidFill>
                  <a:schemeClr val="bg1">
                    <a:lumMod val="50000"/>
                  </a:schemeClr>
                </a:solidFill>
                <a:latin typeface="Aptos Black" panose="020B0004020202020204" pitchFamily="34" charset="0"/>
                <a:cs typeface="Times New Roman" panose="02020603050405020304" pitchFamily="18" charset="0"/>
              </a:rPr>
              <a:t>Federal Provider types.</a:t>
            </a:r>
          </a:p>
          <a:p>
            <a:pPr>
              <a:lnSpc>
                <a:spcPct val="115000"/>
              </a:lnSpc>
              <a:spcBef>
                <a:spcPts val="0"/>
              </a:spcBef>
              <a:buFont typeface="+mj-lt"/>
              <a:buAutoNum type="arabicParenR"/>
            </a:pPr>
            <a:r>
              <a:rPr lang="en-US" kern="100" dirty="0">
                <a:solidFill>
                  <a:schemeClr val="bg1">
                    <a:lumMod val="50000"/>
                  </a:schemeClr>
                </a:solidFill>
                <a:latin typeface="Aptos Black" panose="020B0004020202020204" pitchFamily="34" charset="0"/>
                <a:cs typeface="Times New Roman" panose="02020603050405020304" pitchFamily="18" charset="0"/>
              </a:rPr>
              <a:t>Details on the initial “seed” template.</a:t>
            </a:r>
          </a:p>
          <a:p>
            <a:pPr marR="0" lvl="0">
              <a:lnSpc>
                <a:spcPct val="115000"/>
              </a:lnSpc>
              <a:spcBef>
                <a:spcPts val="0"/>
              </a:spcBef>
              <a:spcAft>
                <a:spcPts val="0"/>
              </a:spcAft>
              <a:buFont typeface="+mj-lt"/>
              <a:buAutoNum type="arabicParenR"/>
            </a:pPr>
            <a:r>
              <a:rPr lang="en-US" kern="100" dirty="0">
                <a:latin typeface="Aptos Black" panose="020B0004020202020204" pitchFamily="34" charset="0"/>
                <a:cs typeface="Times New Roman" panose="02020603050405020304" pitchFamily="18" charset="0"/>
              </a:rPr>
              <a:t>Timeline.</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The challenge of the first review.</a:t>
            </a:r>
          </a:p>
          <a:p>
            <a:pPr marL="342900" marR="0" lvl="0" indent="-342900">
              <a:lnSpc>
                <a:spcPct val="115000"/>
              </a:lnSpc>
              <a:spcBef>
                <a:spcPts val="0"/>
              </a:spcBef>
              <a:spcAft>
                <a:spcPts val="80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Questions.</a:t>
            </a:r>
          </a:p>
          <a:p>
            <a:pPr marL="457200" marR="0">
              <a:spcBef>
                <a:spcPts val="0"/>
              </a:spcBef>
              <a:spcAft>
                <a:spcPts val="0"/>
              </a:spcAft>
            </a:pPr>
            <a:endParaRPr lang="en-US" dirty="0"/>
          </a:p>
        </p:txBody>
      </p:sp>
      <p:sp>
        <p:nvSpPr>
          <p:cNvPr id="4" name="Slide Number Placeholder 3"/>
          <p:cNvSpPr>
            <a:spLocks noGrp="1"/>
          </p:cNvSpPr>
          <p:nvPr>
            <p:ph type="sldNum" sz="quarter" idx="12"/>
          </p:nvPr>
        </p:nvSpPr>
        <p:spPr/>
        <p:txBody>
          <a:bodyPr/>
          <a:lstStyle/>
          <a:p>
            <a:fld id="{62DBCB69-547C-4F68-819F-474A80AB012D}" type="slidenum">
              <a:rPr lang="en-US" smtClean="0"/>
              <a:t>21</a:t>
            </a:fld>
            <a:endParaRPr lang="en-US"/>
          </a:p>
        </p:txBody>
      </p:sp>
    </p:spTree>
    <p:extLst>
      <p:ext uri="{BB962C8B-B14F-4D97-AF65-F5344CB8AC3E}">
        <p14:creationId xmlns:p14="http://schemas.microsoft.com/office/powerpoint/2010/main" val="1691907761"/>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477025-FE7F-88A2-ECAE-645EF69A08AF}"/>
              </a:ext>
            </a:extLst>
          </p:cNvPr>
          <p:cNvSpPr>
            <a:spLocks noGrp="1"/>
          </p:cNvSpPr>
          <p:nvPr>
            <p:ph type="title"/>
          </p:nvPr>
        </p:nvSpPr>
        <p:spPr/>
        <p:txBody>
          <a:bodyPr/>
          <a:lstStyle/>
          <a:p>
            <a:r>
              <a:rPr lang="en-US" dirty="0"/>
              <a:t>Timeline – </a:t>
            </a:r>
            <a:br>
              <a:rPr lang="en-US" dirty="0"/>
            </a:br>
            <a:r>
              <a:rPr lang="en-US" dirty="0"/>
              <a:t>PTNP rounds &amp; certification review</a:t>
            </a:r>
          </a:p>
        </p:txBody>
      </p:sp>
      <p:sp>
        <p:nvSpPr>
          <p:cNvPr id="4" name="Slide Number Placeholder 3">
            <a:extLst>
              <a:ext uri="{FF2B5EF4-FFF2-40B4-BE49-F238E27FC236}">
                <a16:creationId xmlns:a16="http://schemas.microsoft.com/office/drawing/2014/main" id="{C1E0E7FC-AD1E-7930-160B-967C4BD788EB}"/>
              </a:ext>
            </a:extLst>
          </p:cNvPr>
          <p:cNvSpPr>
            <a:spLocks noGrp="1"/>
          </p:cNvSpPr>
          <p:nvPr>
            <p:ph type="sldNum" sz="quarter" idx="12"/>
          </p:nvPr>
        </p:nvSpPr>
        <p:spPr>
          <a:xfrm>
            <a:off x="6553200" y="7102475"/>
            <a:ext cx="2133600" cy="365125"/>
          </a:xfrm>
        </p:spPr>
        <p:txBody>
          <a:bodyPr/>
          <a:lstStyle/>
          <a:p>
            <a:fld id="{62DBCB69-547C-4F68-819F-474A80AB012D}" type="slidenum">
              <a:rPr lang="en-US" smtClean="0"/>
              <a:t>22</a:t>
            </a:fld>
            <a:endParaRPr lang="en-US"/>
          </a:p>
        </p:txBody>
      </p:sp>
      <p:cxnSp>
        <p:nvCxnSpPr>
          <p:cNvPr id="9" name="Straight Arrow Connector 8">
            <a:extLst>
              <a:ext uri="{FF2B5EF4-FFF2-40B4-BE49-F238E27FC236}">
                <a16:creationId xmlns:a16="http://schemas.microsoft.com/office/drawing/2014/main" id="{CE745640-F6D9-6C2E-8F4A-4F597C32D257}"/>
              </a:ext>
            </a:extLst>
          </p:cNvPr>
          <p:cNvCxnSpPr>
            <a:cxnSpLocks/>
          </p:cNvCxnSpPr>
          <p:nvPr/>
        </p:nvCxnSpPr>
        <p:spPr>
          <a:xfrm flipV="1">
            <a:off x="304800" y="4098925"/>
            <a:ext cx="8229600" cy="76200"/>
          </a:xfrm>
          <a:prstGeom prst="straightConnector1">
            <a:avLst/>
          </a:prstGeom>
          <a:ln w="127000" cmpd="sng">
            <a:tailEnd type="oval"/>
          </a:ln>
        </p:spPr>
        <p:style>
          <a:lnRef idx="1">
            <a:schemeClr val="accent1"/>
          </a:lnRef>
          <a:fillRef idx="0">
            <a:schemeClr val="accent1"/>
          </a:fillRef>
          <a:effectRef idx="0">
            <a:schemeClr val="accent1"/>
          </a:effectRef>
          <a:fontRef idx="minor">
            <a:schemeClr val="tx1"/>
          </a:fontRef>
        </p:style>
      </p:cxnSp>
      <p:sp>
        <p:nvSpPr>
          <p:cNvPr id="11" name="Flowchart: Connector 10">
            <a:extLst>
              <a:ext uri="{FF2B5EF4-FFF2-40B4-BE49-F238E27FC236}">
                <a16:creationId xmlns:a16="http://schemas.microsoft.com/office/drawing/2014/main" id="{E72A5D3F-3B86-F004-C531-9102147CC52D}"/>
              </a:ext>
            </a:extLst>
          </p:cNvPr>
          <p:cNvSpPr/>
          <p:nvPr/>
        </p:nvSpPr>
        <p:spPr>
          <a:xfrm>
            <a:off x="5791200" y="3946525"/>
            <a:ext cx="381000" cy="381000"/>
          </a:xfrm>
          <a:prstGeom prst="flowChartConnec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9785AA84-6EE9-47B8-D4D3-BE8F10338864}"/>
              </a:ext>
            </a:extLst>
          </p:cNvPr>
          <p:cNvSpPr/>
          <p:nvPr/>
        </p:nvSpPr>
        <p:spPr>
          <a:xfrm>
            <a:off x="5105400" y="3946525"/>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FA3DFFF8-7227-5C3A-129A-61FD758F388C}"/>
              </a:ext>
            </a:extLst>
          </p:cNvPr>
          <p:cNvSpPr/>
          <p:nvPr/>
        </p:nvSpPr>
        <p:spPr>
          <a:xfrm>
            <a:off x="2971800" y="3946525"/>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E127BAE5-3771-3CD6-EF4D-F09F8A91D232}"/>
              </a:ext>
            </a:extLst>
          </p:cNvPr>
          <p:cNvSpPr/>
          <p:nvPr/>
        </p:nvSpPr>
        <p:spPr>
          <a:xfrm>
            <a:off x="2286000" y="3946525"/>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2E92DF14-B298-A4B7-E76C-D801E9C984E2}"/>
              </a:ext>
            </a:extLst>
          </p:cNvPr>
          <p:cNvSpPr/>
          <p:nvPr/>
        </p:nvSpPr>
        <p:spPr>
          <a:xfrm>
            <a:off x="228600" y="3946525"/>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llout: Line 16">
            <a:extLst>
              <a:ext uri="{FF2B5EF4-FFF2-40B4-BE49-F238E27FC236}">
                <a16:creationId xmlns:a16="http://schemas.microsoft.com/office/drawing/2014/main" id="{1E9B0AF1-37F1-9337-14EA-BB114998826B}"/>
              </a:ext>
            </a:extLst>
          </p:cNvPr>
          <p:cNvSpPr/>
          <p:nvPr/>
        </p:nvSpPr>
        <p:spPr>
          <a:xfrm>
            <a:off x="7543800" y="5257006"/>
            <a:ext cx="1524000" cy="763588"/>
          </a:xfrm>
          <a:prstGeom prst="borderCallout1">
            <a:avLst>
              <a:gd name="adj1" fmla="val -2445"/>
              <a:gd name="adj2" fmla="val 52350"/>
              <a:gd name="adj3" fmla="val -128060"/>
              <a:gd name="adj4" fmla="val 6497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Jan 1, 2026</a:t>
            </a:r>
          </a:p>
        </p:txBody>
      </p:sp>
      <p:cxnSp>
        <p:nvCxnSpPr>
          <p:cNvPr id="19" name="Straight Arrow Connector 18">
            <a:extLst>
              <a:ext uri="{FF2B5EF4-FFF2-40B4-BE49-F238E27FC236}">
                <a16:creationId xmlns:a16="http://schemas.microsoft.com/office/drawing/2014/main" id="{86AA9B09-E2C5-0690-7CB8-43D2EC25BFE2}"/>
              </a:ext>
            </a:extLst>
          </p:cNvPr>
          <p:cNvCxnSpPr/>
          <p:nvPr/>
        </p:nvCxnSpPr>
        <p:spPr>
          <a:xfrm>
            <a:off x="304800" y="3641725"/>
            <a:ext cx="2209800" cy="0"/>
          </a:xfrm>
          <a:prstGeom prst="straightConnector1">
            <a:avLst/>
          </a:prstGeom>
          <a:ln w="117475">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6B64401-C74C-6718-ECF9-1E09A4175A91}"/>
              </a:ext>
            </a:extLst>
          </p:cNvPr>
          <p:cNvSpPr txBox="1"/>
          <p:nvPr/>
        </p:nvSpPr>
        <p:spPr>
          <a:xfrm>
            <a:off x="304800" y="3319660"/>
            <a:ext cx="1828800" cy="307777"/>
          </a:xfrm>
          <a:prstGeom prst="rect">
            <a:avLst/>
          </a:prstGeom>
          <a:noFill/>
        </p:spPr>
        <p:txBody>
          <a:bodyPr wrap="square" rtlCol="0">
            <a:spAutoFit/>
          </a:bodyPr>
          <a:lstStyle/>
          <a:p>
            <a:r>
              <a:rPr lang="en-US" sz="1400" dirty="0"/>
              <a:t>PTNP Round 2 of 2024</a:t>
            </a:r>
          </a:p>
        </p:txBody>
      </p:sp>
      <p:cxnSp>
        <p:nvCxnSpPr>
          <p:cNvPr id="21" name="Straight Arrow Connector 20">
            <a:extLst>
              <a:ext uri="{FF2B5EF4-FFF2-40B4-BE49-F238E27FC236}">
                <a16:creationId xmlns:a16="http://schemas.microsoft.com/office/drawing/2014/main" id="{568DD2C6-1452-BEBB-2A80-15AAD27F6C37}"/>
              </a:ext>
            </a:extLst>
          </p:cNvPr>
          <p:cNvCxnSpPr/>
          <p:nvPr/>
        </p:nvCxnSpPr>
        <p:spPr>
          <a:xfrm>
            <a:off x="3124200" y="3641725"/>
            <a:ext cx="2209800" cy="0"/>
          </a:xfrm>
          <a:prstGeom prst="straightConnector1">
            <a:avLst/>
          </a:prstGeom>
          <a:ln w="117475">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6973310-56C6-DC8F-98EE-07C0FAA6FF16}"/>
              </a:ext>
            </a:extLst>
          </p:cNvPr>
          <p:cNvSpPr txBox="1"/>
          <p:nvPr/>
        </p:nvSpPr>
        <p:spPr>
          <a:xfrm>
            <a:off x="3124200" y="3319660"/>
            <a:ext cx="1828800" cy="307777"/>
          </a:xfrm>
          <a:prstGeom prst="rect">
            <a:avLst/>
          </a:prstGeom>
          <a:noFill/>
        </p:spPr>
        <p:txBody>
          <a:bodyPr wrap="square" rtlCol="0">
            <a:spAutoFit/>
          </a:bodyPr>
          <a:lstStyle/>
          <a:p>
            <a:r>
              <a:rPr lang="en-US" sz="1400" dirty="0"/>
              <a:t>PTNP Round 1 of 2025</a:t>
            </a:r>
          </a:p>
        </p:txBody>
      </p:sp>
      <p:sp>
        <p:nvSpPr>
          <p:cNvPr id="23" name="Callout: Line 22">
            <a:extLst>
              <a:ext uri="{FF2B5EF4-FFF2-40B4-BE49-F238E27FC236}">
                <a16:creationId xmlns:a16="http://schemas.microsoft.com/office/drawing/2014/main" id="{1D57CE1E-296D-BA19-21B6-ED4057241903}"/>
              </a:ext>
            </a:extLst>
          </p:cNvPr>
          <p:cNvSpPr/>
          <p:nvPr/>
        </p:nvSpPr>
        <p:spPr>
          <a:xfrm>
            <a:off x="5867400" y="5257006"/>
            <a:ext cx="1524000" cy="763588"/>
          </a:xfrm>
          <a:prstGeom prst="borderCallout1">
            <a:avLst>
              <a:gd name="adj1" fmla="val -2445"/>
              <a:gd name="adj2" fmla="val 52350"/>
              <a:gd name="adj3" fmla="val -125941"/>
              <a:gd name="adj4" fmla="val 1347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mid-May, 2025</a:t>
            </a:r>
          </a:p>
        </p:txBody>
      </p:sp>
      <p:cxnSp>
        <p:nvCxnSpPr>
          <p:cNvPr id="24" name="Straight Arrow Connector 23">
            <a:extLst>
              <a:ext uri="{FF2B5EF4-FFF2-40B4-BE49-F238E27FC236}">
                <a16:creationId xmlns:a16="http://schemas.microsoft.com/office/drawing/2014/main" id="{EF1A0838-F0F1-3857-B94D-89FC017E9037}"/>
              </a:ext>
            </a:extLst>
          </p:cNvPr>
          <p:cNvCxnSpPr>
            <a:cxnSpLocks/>
          </p:cNvCxnSpPr>
          <p:nvPr/>
        </p:nvCxnSpPr>
        <p:spPr>
          <a:xfrm flipV="1">
            <a:off x="5943600" y="3621435"/>
            <a:ext cx="2209800" cy="18008"/>
          </a:xfrm>
          <a:prstGeom prst="straightConnector1">
            <a:avLst/>
          </a:prstGeom>
          <a:ln w="1174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001844C-B873-97C3-88E8-4BE7ED889FA2}"/>
              </a:ext>
            </a:extLst>
          </p:cNvPr>
          <p:cNvSpPr txBox="1"/>
          <p:nvPr/>
        </p:nvSpPr>
        <p:spPr>
          <a:xfrm>
            <a:off x="5867400" y="3317378"/>
            <a:ext cx="2514600" cy="307777"/>
          </a:xfrm>
          <a:prstGeom prst="rect">
            <a:avLst/>
          </a:prstGeom>
          <a:noFill/>
        </p:spPr>
        <p:txBody>
          <a:bodyPr wrap="square" rtlCol="0">
            <a:spAutoFit/>
          </a:bodyPr>
          <a:lstStyle/>
          <a:p>
            <a:r>
              <a:rPr lang="en-US" sz="1400" dirty="0"/>
              <a:t>Certification Review for PY2026</a:t>
            </a:r>
          </a:p>
        </p:txBody>
      </p:sp>
      <p:sp>
        <p:nvSpPr>
          <p:cNvPr id="27" name="Callout: Line 26">
            <a:extLst>
              <a:ext uri="{FF2B5EF4-FFF2-40B4-BE49-F238E27FC236}">
                <a16:creationId xmlns:a16="http://schemas.microsoft.com/office/drawing/2014/main" id="{274B3E0D-AE20-C483-15E4-90DDD82821A8}"/>
              </a:ext>
            </a:extLst>
          </p:cNvPr>
          <p:cNvSpPr/>
          <p:nvPr/>
        </p:nvSpPr>
        <p:spPr>
          <a:xfrm>
            <a:off x="4191000" y="5257006"/>
            <a:ext cx="1371600" cy="763588"/>
          </a:xfrm>
          <a:prstGeom prst="borderCallout1">
            <a:avLst>
              <a:gd name="adj1" fmla="val -2445"/>
              <a:gd name="adj2" fmla="val 52350"/>
              <a:gd name="adj3" fmla="val -130180"/>
              <a:gd name="adj4" fmla="val 8090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mid-March, 2025</a:t>
            </a:r>
          </a:p>
        </p:txBody>
      </p:sp>
      <p:sp>
        <p:nvSpPr>
          <p:cNvPr id="28" name="Flowchart: Connector 27">
            <a:extLst>
              <a:ext uri="{FF2B5EF4-FFF2-40B4-BE49-F238E27FC236}">
                <a16:creationId xmlns:a16="http://schemas.microsoft.com/office/drawing/2014/main" id="{1FA66BDF-8F6F-8496-F1F4-F377AE826716}"/>
              </a:ext>
            </a:extLst>
          </p:cNvPr>
          <p:cNvSpPr/>
          <p:nvPr/>
        </p:nvSpPr>
        <p:spPr>
          <a:xfrm>
            <a:off x="8343900" y="3908425"/>
            <a:ext cx="381000" cy="381000"/>
          </a:xfrm>
          <a:prstGeom prst="flowChartConnec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llout: Line 28">
            <a:extLst>
              <a:ext uri="{FF2B5EF4-FFF2-40B4-BE49-F238E27FC236}">
                <a16:creationId xmlns:a16="http://schemas.microsoft.com/office/drawing/2014/main" id="{34B17036-301C-7953-51EB-8B237F24B450}"/>
              </a:ext>
            </a:extLst>
          </p:cNvPr>
          <p:cNvSpPr/>
          <p:nvPr/>
        </p:nvSpPr>
        <p:spPr>
          <a:xfrm>
            <a:off x="2590800" y="5257006"/>
            <a:ext cx="1524000" cy="763588"/>
          </a:xfrm>
          <a:prstGeom prst="borderCallout1">
            <a:avLst>
              <a:gd name="adj1" fmla="val -2445"/>
              <a:gd name="adj2" fmla="val 52350"/>
              <a:gd name="adj3" fmla="val -124881"/>
              <a:gd name="adj4" fmla="val 3736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mid-Dec, 2024</a:t>
            </a:r>
          </a:p>
        </p:txBody>
      </p:sp>
      <p:sp>
        <p:nvSpPr>
          <p:cNvPr id="30" name="Callout: Line 29">
            <a:extLst>
              <a:ext uri="{FF2B5EF4-FFF2-40B4-BE49-F238E27FC236}">
                <a16:creationId xmlns:a16="http://schemas.microsoft.com/office/drawing/2014/main" id="{3AEEF765-17F5-30C2-E778-4C5E4E8E1F6B}"/>
              </a:ext>
            </a:extLst>
          </p:cNvPr>
          <p:cNvSpPr/>
          <p:nvPr/>
        </p:nvSpPr>
        <p:spPr>
          <a:xfrm>
            <a:off x="42483" y="5257006"/>
            <a:ext cx="1176717" cy="763588"/>
          </a:xfrm>
          <a:prstGeom prst="borderCallout1">
            <a:avLst>
              <a:gd name="adj1" fmla="val -2445"/>
              <a:gd name="adj2" fmla="val 52350"/>
              <a:gd name="adj3" fmla="val -124881"/>
              <a:gd name="adj4" fmla="val 3736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mid-July, 2024</a:t>
            </a:r>
          </a:p>
        </p:txBody>
      </p:sp>
      <p:sp>
        <p:nvSpPr>
          <p:cNvPr id="31" name="Callout: Line 30">
            <a:extLst>
              <a:ext uri="{FF2B5EF4-FFF2-40B4-BE49-F238E27FC236}">
                <a16:creationId xmlns:a16="http://schemas.microsoft.com/office/drawing/2014/main" id="{BBB4C2F5-08BA-E350-21C6-B0B34B25F0A0}"/>
              </a:ext>
            </a:extLst>
          </p:cNvPr>
          <p:cNvSpPr/>
          <p:nvPr/>
        </p:nvSpPr>
        <p:spPr>
          <a:xfrm>
            <a:off x="1302143" y="5259275"/>
            <a:ext cx="1176717" cy="763588"/>
          </a:xfrm>
          <a:prstGeom prst="borderCallout1">
            <a:avLst>
              <a:gd name="adj1" fmla="val -2445"/>
              <a:gd name="adj2" fmla="val 52350"/>
              <a:gd name="adj3" fmla="val -129120"/>
              <a:gd name="adj4" fmla="val 9788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mid-Nov, 2024</a:t>
            </a:r>
          </a:p>
        </p:txBody>
      </p:sp>
      <p:sp>
        <p:nvSpPr>
          <p:cNvPr id="35" name="Speech Bubble: Rectangle with Corners Rounded 34">
            <a:extLst>
              <a:ext uri="{FF2B5EF4-FFF2-40B4-BE49-F238E27FC236}">
                <a16:creationId xmlns:a16="http://schemas.microsoft.com/office/drawing/2014/main" id="{DF36C168-17B4-EBB6-E448-49826B594D63}"/>
              </a:ext>
            </a:extLst>
          </p:cNvPr>
          <p:cNvSpPr/>
          <p:nvPr/>
        </p:nvSpPr>
        <p:spPr>
          <a:xfrm>
            <a:off x="457200" y="2163763"/>
            <a:ext cx="1752600" cy="639761"/>
          </a:xfrm>
          <a:prstGeom prst="wedgeRoundRectCallout">
            <a:avLst>
              <a:gd name="adj1" fmla="val -979"/>
              <a:gd name="adj2" fmla="val 13839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We are engaged in this round</a:t>
            </a:r>
          </a:p>
        </p:txBody>
      </p:sp>
      <p:sp>
        <p:nvSpPr>
          <p:cNvPr id="36" name="Speech Bubble: Rectangle with Corners Rounded 35">
            <a:extLst>
              <a:ext uri="{FF2B5EF4-FFF2-40B4-BE49-F238E27FC236}">
                <a16:creationId xmlns:a16="http://schemas.microsoft.com/office/drawing/2014/main" id="{D35CC4F5-D7F9-B414-C6A0-E73584A7CF31}"/>
              </a:ext>
            </a:extLst>
          </p:cNvPr>
          <p:cNvSpPr/>
          <p:nvPr/>
        </p:nvSpPr>
        <p:spPr>
          <a:xfrm>
            <a:off x="2819400" y="2162970"/>
            <a:ext cx="2895600" cy="639761"/>
          </a:xfrm>
          <a:prstGeom prst="wedgeRoundRectCallout">
            <a:avLst>
              <a:gd name="adj1" fmla="val -979"/>
              <a:gd name="adj2" fmla="val 13839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Last round before we go live with CCIIO T&amp;D </a:t>
            </a:r>
            <a:r>
              <a:rPr lang="en-US" dirty="0" err="1"/>
              <a:t>stds</a:t>
            </a:r>
            <a:endParaRPr lang="en-US" dirty="0"/>
          </a:p>
        </p:txBody>
      </p:sp>
    </p:spTree>
    <p:extLst>
      <p:ext uri="{BB962C8B-B14F-4D97-AF65-F5344CB8AC3E}">
        <p14:creationId xmlns:p14="http://schemas.microsoft.com/office/powerpoint/2010/main" val="138223099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7" grpId="0" animBg="1"/>
      <p:bldP spid="20" grpId="0"/>
      <p:bldP spid="22" grpId="0"/>
      <p:bldP spid="23" grpId="0" animBg="1"/>
      <p:bldP spid="25" grpId="0"/>
      <p:bldP spid="27" grpId="0" animBg="1"/>
      <p:bldP spid="28" grpId="0" animBg="1"/>
      <p:bldP spid="29" grpId="0" animBg="1"/>
      <p:bldP spid="30" grpId="0" animBg="1"/>
      <p:bldP spid="31" grpId="0" animBg="1"/>
      <p:bldP spid="35" grpId="0" animBg="1"/>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477025-FE7F-88A2-ECAE-645EF69A08AF}"/>
              </a:ext>
            </a:extLst>
          </p:cNvPr>
          <p:cNvSpPr>
            <a:spLocks noGrp="1"/>
          </p:cNvSpPr>
          <p:nvPr>
            <p:ph type="title"/>
          </p:nvPr>
        </p:nvSpPr>
        <p:spPr/>
        <p:txBody>
          <a:bodyPr/>
          <a:lstStyle/>
          <a:p>
            <a:r>
              <a:rPr lang="en-US" dirty="0"/>
              <a:t>Dealing with AID’s delay</a:t>
            </a:r>
          </a:p>
        </p:txBody>
      </p:sp>
      <p:sp>
        <p:nvSpPr>
          <p:cNvPr id="4" name="Slide Number Placeholder 3">
            <a:extLst>
              <a:ext uri="{FF2B5EF4-FFF2-40B4-BE49-F238E27FC236}">
                <a16:creationId xmlns:a16="http://schemas.microsoft.com/office/drawing/2014/main" id="{C1E0E7FC-AD1E-7930-160B-967C4BD788EB}"/>
              </a:ext>
            </a:extLst>
          </p:cNvPr>
          <p:cNvSpPr>
            <a:spLocks noGrp="1"/>
          </p:cNvSpPr>
          <p:nvPr>
            <p:ph type="sldNum" sz="quarter" idx="12"/>
          </p:nvPr>
        </p:nvSpPr>
        <p:spPr>
          <a:xfrm>
            <a:off x="6553200" y="7178675"/>
            <a:ext cx="2133600" cy="365125"/>
          </a:xfrm>
        </p:spPr>
        <p:txBody>
          <a:bodyPr/>
          <a:lstStyle/>
          <a:p>
            <a:fld id="{62DBCB69-547C-4F68-819F-474A80AB012D}" type="slidenum">
              <a:rPr lang="en-US" smtClean="0"/>
              <a:t>23</a:t>
            </a:fld>
            <a:endParaRPr lang="en-US"/>
          </a:p>
        </p:txBody>
      </p:sp>
      <p:cxnSp>
        <p:nvCxnSpPr>
          <p:cNvPr id="9" name="Straight Arrow Connector 8">
            <a:extLst>
              <a:ext uri="{FF2B5EF4-FFF2-40B4-BE49-F238E27FC236}">
                <a16:creationId xmlns:a16="http://schemas.microsoft.com/office/drawing/2014/main" id="{CE745640-F6D9-6C2E-8F4A-4F597C32D257}"/>
              </a:ext>
            </a:extLst>
          </p:cNvPr>
          <p:cNvCxnSpPr>
            <a:cxnSpLocks/>
          </p:cNvCxnSpPr>
          <p:nvPr/>
        </p:nvCxnSpPr>
        <p:spPr>
          <a:xfrm flipV="1">
            <a:off x="304800" y="4175125"/>
            <a:ext cx="8229600" cy="76200"/>
          </a:xfrm>
          <a:prstGeom prst="straightConnector1">
            <a:avLst/>
          </a:prstGeom>
          <a:ln w="127000" cmpd="sng">
            <a:tailEnd type="oval"/>
          </a:ln>
        </p:spPr>
        <p:style>
          <a:lnRef idx="1">
            <a:schemeClr val="accent1"/>
          </a:lnRef>
          <a:fillRef idx="0">
            <a:schemeClr val="accent1"/>
          </a:fillRef>
          <a:effectRef idx="0">
            <a:schemeClr val="accent1"/>
          </a:effectRef>
          <a:fontRef idx="minor">
            <a:schemeClr val="tx1"/>
          </a:fontRef>
        </p:style>
      </p:cxnSp>
      <p:sp>
        <p:nvSpPr>
          <p:cNvPr id="11" name="Flowchart: Connector 10">
            <a:extLst>
              <a:ext uri="{FF2B5EF4-FFF2-40B4-BE49-F238E27FC236}">
                <a16:creationId xmlns:a16="http://schemas.microsoft.com/office/drawing/2014/main" id="{E72A5D3F-3B86-F004-C531-9102147CC52D}"/>
              </a:ext>
            </a:extLst>
          </p:cNvPr>
          <p:cNvSpPr/>
          <p:nvPr/>
        </p:nvSpPr>
        <p:spPr>
          <a:xfrm>
            <a:off x="5791200" y="4022725"/>
            <a:ext cx="381000" cy="381000"/>
          </a:xfrm>
          <a:prstGeom prst="flowChartConnec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9785AA84-6EE9-47B8-D4D3-BE8F10338864}"/>
              </a:ext>
            </a:extLst>
          </p:cNvPr>
          <p:cNvSpPr/>
          <p:nvPr/>
        </p:nvSpPr>
        <p:spPr>
          <a:xfrm>
            <a:off x="5105400" y="4022725"/>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FA3DFFF8-7227-5C3A-129A-61FD758F388C}"/>
              </a:ext>
            </a:extLst>
          </p:cNvPr>
          <p:cNvSpPr/>
          <p:nvPr/>
        </p:nvSpPr>
        <p:spPr>
          <a:xfrm>
            <a:off x="2971800" y="4022725"/>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E127BAE5-3771-3CD6-EF4D-F09F8A91D232}"/>
              </a:ext>
            </a:extLst>
          </p:cNvPr>
          <p:cNvSpPr/>
          <p:nvPr/>
        </p:nvSpPr>
        <p:spPr>
          <a:xfrm>
            <a:off x="2953693" y="4006049"/>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2E92DF14-B298-A4B7-E76C-D801E9C984E2}"/>
              </a:ext>
            </a:extLst>
          </p:cNvPr>
          <p:cNvSpPr/>
          <p:nvPr/>
        </p:nvSpPr>
        <p:spPr>
          <a:xfrm>
            <a:off x="228600" y="4022725"/>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llout: Line 16">
            <a:extLst>
              <a:ext uri="{FF2B5EF4-FFF2-40B4-BE49-F238E27FC236}">
                <a16:creationId xmlns:a16="http://schemas.microsoft.com/office/drawing/2014/main" id="{1E9B0AF1-37F1-9337-14EA-BB114998826B}"/>
              </a:ext>
            </a:extLst>
          </p:cNvPr>
          <p:cNvSpPr/>
          <p:nvPr/>
        </p:nvSpPr>
        <p:spPr>
          <a:xfrm>
            <a:off x="7543800" y="5333206"/>
            <a:ext cx="1524000" cy="763588"/>
          </a:xfrm>
          <a:prstGeom prst="borderCallout1">
            <a:avLst>
              <a:gd name="adj1" fmla="val -2445"/>
              <a:gd name="adj2" fmla="val 52350"/>
              <a:gd name="adj3" fmla="val -128060"/>
              <a:gd name="adj4" fmla="val 6497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Jan 1, 2026</a:t>
            </a:r>
          </a:p>
        </p:txBody>
      </p:sp>
      <p:cxnSp>
        <p:nvCxnSpPr>
          <p:cNvPr id="19" name="Straight Arrow Connector 18">
            <a:extLst>
              <a:ext uri="{FF2B5EF4-FFF2-40B4-BE49-F238E27FC236}">
                <a16:creationId xmlns:a16="http://schemas.microsoft.com/office/drawing/2014/main" id="{86AA9B09-E2C5-0690-7CB8-43D2EC25BFE2}"/>
              </a:ext>
            </a:extLst>
          </p:cNvPr>
          <p:cNvCxnSpPr/>
          <p:nvPr/>
        </p:nvCxnSpPr>
        <p:spPr>
          <a:xfrm>
            <a:off x="914400" y="3715643"/>
            <a:ext cx="2209800" cy="0"/>
          </a:xfrm>
          <a:prstGeom prst="straightConnector1">
            <a:avLst/>
          </a:prstGeom>
          <a:ln w="117475">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6B64401-C74C-6718-ECF9-1E09A4175A91}"/>
              </a:ext>
            </a:extLst>
          </p:cNvPr>
          <p:cNvSpPr txBox="1"/>
          <p:nvPr/>
        </p:nvSpPr>
        <p:spPr>
          <a:xfrm>
            <a:off x="990600" y="3367116"/>
            <a:ext cx="1828800" cy="307777"/>
          </a:xfrm>
          <a:prstGeom prst="rect">
            <a:avLst/>
          </a:prstGeom>
          <a:noFill/>
        </p:spPr>
        <p:txBody>
          <a:bodyPr wrap="square" rtlCol="0">
            <a:spAutoFit/>
          </a:bodyPr>
          <a:lstStyle/>
          <a:p>
            <a:r>
              <a:rPr lang="en-US" sz="1400" dirty="0"/>
              <a:t>PTNP Round 2 of 2024</a:t>
            </a:r>
          </a:p>
        </p:txBody>
      </p:sp>
      <p:cxnSp>
        <p:nvCxnSpPr>
          <p:cNvPr id="21" name="Straight Arrow Connector 20">
            <a:extLst>
              <a:ext uri="{FF2B5EF4-FFF2-40B4-BE49-F238E27FC236}">
                <a16:creationId xmlns:a16="http://schemas.microsoft.com/office/drawing/2014/main" id="{568DD2C6-1452-BEBB-2A80-15AAD27F6C37}"/>
              </a:ext>
            </a:extLst>
          </p:cNvPr>
          <p:cNvCxnSpPr/>
          <p:nvPr/>
        </p:nvCxnSpPr>
        <p:spPr>
          <a:xfrm>
            <a:off x="3124200" y="3717925"/>
            <a:ext cx="2209800" cy="0"/>
          </a:xfrm>
          <a:prstGeom prst="straightConnector1">
            <a:avLst/>
          </a:prstGeom>
          <a:ln w="117475">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6973310-56C6-DC8F-98EE-07C0FAA6FF16}"/>
              </a:ext>
            </a:extLst>
          </p:cNvPr>
          <p:cNvSpPr txBox="1"/>
          <p:nvPr/>
        </p:nvSpPr>
        <p:spPr>
          <a:xfrm>
            <a:off x="3124200" y="3395860"/>
            <a:ext cx="1828800" cy="307777"/>
          </a:xfrm>
          <a:prstGeom prst="rect">
            <a:avLst/>
          </a:prstGeom>
          <a:noFill/>
        </p:spPr>
        <p:txBody>
          <a:bodyPr wrap="square" rtlCol="0">
            <a:spAutoFit/>
          </a:bodyPr>
          <a:lstStyle/>
          <a:p>
            <a:r>
              <a:rPr lang="en-US" sz="1400" dirty="0"/>
              <a:t>PTNP Round 1 of 2025</a:t>
            </a:r>
          </a:p>
        </p:txBody>
      </p:sp>
      <p:sp>
        <p:nvSpPr>
          <p:cNvPr id="23" name="Callout: Line 22">
            <a:extLst>
              <a:ext uri="{FF2B5EF4-FFF2-40B4-BE49-F238E27FC236}">
                <a16:creationId xmlns:a16="http://schemas.microsoft.com/office/drawing/2014/main" id="{1D57CE1E-296D-BA19-21B6-ED4057241903}"/>
              </a:ext>
            </a:extLst>
          </p:cNvPr>
          <p:cNvSpPr/>
          <p:nvPr/>
        </p:nvSpPr>
        <p:spPr>
          <a:xfrm>
            <a:off x="5867400" y="5333206"/>
            <a:ext cx="1524000" cy="763588"/>
          </a:xfrm>
          <a:prstGeom prst="borderCallout1">
            <a:avLst>
              <a:gd name="adj1" fmla="val -2445"/>
              <a:gd name="adj2" fmla="val 52350"/>
              <a:gd name="adj3" fmla="val -125941"/>
              <a:gd name="adj4" fmla="val 1347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mid-May, 2025</a:t>
            </a:r>
          </a:p>
        </p:txBody>
      </p:sp>
      <p:cxnSp>
        <p:nvCxnSpPr>
          <p:cNvPr id="24" name="Straight Arrow Connector 23">
            <a:extLst>
              <a:ext uri="{FF2B5EF4-FFF2-40B4-BE49-F238E27FC236}">
                <a16:creationId xmlns:a16="http://schemas.microsoft.com/office/drawing/2014/main" id="{EF1A0838-F0F1-3857-B94D-89FC017E9037}"/>
              </a:ext>
            </a:extLst>
          </p:cNvPr>
          <p:cNvCxnSpPr>
            <a:cxnSpLocks/>
          </p:cNvCxnSpPr>
          <p:nvPr/>
        </p:nvCxnSpPr>
        <p:spPr>
          <a:xfrm flipV="1">
            <a:off x="5943600" y="3697635"/>
            <a:ext cx="2209800" cy="18008"/>
          </a:xfrm>
          <a:prstGeom prst="straightConnector1">
            <a:avLst/>
          </a:prstGeom>
          <a:ln w="1174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001844C-B873-97C3-88E8-4BE7ED889FA2}"/>
              </a:ext>
            </a:extLst>
          </p:cNvPr>
          <p:cNvSpPr txBox="1"/>
          <p:nvPr/>
        </p:nvSpPr>
        <p:spPr>
          <a:xfrm>
            <a:off x="5867400" y="3393578"/>
            <a:ext cx="2514600" cy="307777"/>
          </a:xfrm>
          <a:prstGeom prst="rect">
            <a:avLst/>
          </a:prstGeom>
          <a:noFill/>
        </p:spPr>
        <p:txBody>
          <a:bodyPr wrap="square" rtlCol="0">
            <a:spAutoFit/>
          </a:bodyPr>
          <a:lstStyle/>
          <a:p>
            <a:r>
              <a:rPr lang="en-US" sz="1400" dirty="0"/>
              <a:t>Certification Review for PY2026</a:t>
            </a:r>
          </a:p>
        </p:txBody>
      </p:sp>
      <p:sp>
        <p:nvSpPr>
          <p:cNvPr id="27" name="Callout: Line 26">
            <a:extLst>
              <a:ext uri="{FF2B5EF4-FFF2-40B4-BE49-F238E27FC236}">
                <a16:creationId xmlns:a16="http://schemas.microsoft.com/office/drawing/2014/main" id="{274B3E0D-AE20-C483-15E4-90DDD82821A8}"/>
              </a:ext>
            </a:extLst>
          </p:cNvPr>
          <p:cNvSpPr/>
          <p:nvPr/>
        </p:nvSpPr>
        <p:spPr>
          <a:xfrm>
            <a:off x="4191000" y="5333206"/>
            <a:ext cx="1371600" cy="763588"/>
          </a:xfrm>
          <a:prstGeom prst="borderCallout1">
            <a:avLst>
              <a:gd name="adj1" fmla="val -2445"/>
              <a:gd name="adj2" fmla="val 52350"/>
              <a:gd name="adj3" fmla="val -130180"/>
              <a:gd name="adj4" fmla="val 8090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mid </a:t>
            </a:r>
            <a:r>
              <a:rPr lang="en-US" dirty="0"/>
              <a:t>March, 2025</a:t>
            </a:r>
          </a:p>
        </p:txBody>
      </p:sp>
      <p:sp>
        <p:nvSpPr>
          <p:cNvPr id="28" name="Flowchart: Connector 27">
            <a:extLst>
              <a:ext uri="{FF2B5EF4-FFF2-40B4-BE49-F238E27FC236}">
                <a16:creationId xmlns:a16="http://schemas.microsoft.com/office/drawing/2014/main" id="{1FA66BDF-8F6F-8496-F1F4-F377AE826716}"/>
              </a:ext>
            </a:extLst>
          </p:cNvPr>
          <p:cNvSpPr/>
          <p:nvPr/>
        </p:nvSpPr>
        <p:spPr>
          <a:xfrm>
            <a:off x="8343900" y="3984625"/>
            <a:ext cx="381000" cy="381000"/>
          </a:xfrm>
          <a:prstGeom prst="flowChartConnec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llout: Line 28">
            <a:extLst>
              <a:ext uri="{FF2B5EF4-FFF2-40B4-BE49-F238E27FC236}">
                <a16:creationId xmlns:a16="http://schemas.microsoft.com/office/drawing/2014/main" id="{34B17036-301C-7953-51EB-8B237F24B450}"/>
              </a:ext>
            </a:extLst>
          </p:cNvPr>
          <p:cNvSpPr/>
          <p:nvPr/>
        </p:nvSpPr>
        <p:spPr>
          <a:xfrm>
            <a:off x="2590800" y="5333206"/>
            <a:ext cx="1524000" cy="763588"/>
          </a:xfrm>
          <a:prstGeom prst="borderCallout1">
            <a:avLst>
              <a:gd name="adj1" fmla="val -2445"/>
              <a:gd name="adj2" fmla="val 52350"/>
              <a:gd name="adj3" fmla="val -124881"/>
              <a:gd name="adj4" fmla="val 3736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Early-Dec, 2024</a:t>
            </a:r>
          </a:p>
        </p:txBody>
      </p:sp>
      <p:sp>
        <p:nvSpPr>
          <p:cNvPr id="30" name="Callout: Line 29">
            <a:extLst>
              <a:ext uri="{FF2B5EF4-FFF2-40B4-BE49-F238E27FC236}">
                <a16:creationId xmlns:a16="http://schemas.microsoft.com/office/drawing/2014/main" id="{3AEEF765-17F5-30C2-E778-4C5E4E8E1F6B}"/>
              </a:ext>
            </a:extLst>
          </p:cNvPr>
          <p:cNvSpPr/>
          <p:nvPr/>
        </p:nvSpPr>
        <p:spPr>
          <a:xfrm>
            <a:off x="42483" y="5333206"/>
            <a:ext cx="1176717" cy="763588"/>
          </a:xfrm>
          <a:prstGeom prst="borderCallout1">
            <a:avLst>
              <a:gd name="adj1" fmla="val -2445"/>
              <a:gd name="adj2" fmla="val 52350"/>
              <a:gd name="adj3" fmla="val -124881"/>
              <a:gd name="adj4" fmla="val 3736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mid-July, 2024 </a:t>
            </a:r>
          </a:p>
        </p:txBody>
      </p:sp>
      <p:sp>
        <p:nvSpPr>
          <p:cNvPr id="31" name="Callout: Line 30">
            <a:extLst>
              <a:ext uri="{FF2B5EF4-FFF2-40B4-BE49-F238E27FC236}">
                <a16:creationId xmlns:a16="http://schemas.microsoft.com/office/drawing/2014/main" id="{BBB4C2F5-08BA-E350-21C6-B0B34B25F0A0}"/>
              </a:ext>
            </a:extLst>
          </p:cNvPr>
          <p:cNvSpPr/>
          <p:nvPr/>
        </p:nvSpPr>
        <p:spPr>
          <a:xfrm>
            <a:off x="1302143" y="5335475"/>
            <a:ext cx="1176717" cy="763588"/>
          </a:xfrm>
          <a:prstGeom prst="borderCallout1">
            <a:avLst>
              <a:gd name="adj1" fmla="val -2445"/>
              <a:gd name="adj2" fmla="val 52350"/>
              <a:gd name="adj3" fmla="val -131491"/>
              <a:gd name="adj4" fmla="val 14866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Early Dec, 2024 </a:t>
            </a:r>
          </a:p>
        </p:txBody>
      </p:sp>
      <p:sp>
        <p:nvSpPr>
          <p:cNvPr id="35" name="Speech Bubble: Rectangle with Corners Rounded 34">
            <a:extLst>
              <a:ext uri="{FF2B5EF4-FFF2-40B4-BE49-F238E27FC236}">
                <a16:creationId xmlns:a16="http://schemas.microsoft.com/office/drawing/2014/main" id="{DF36C168-17B4-EBB6-E448-49826B594D63}"/>
              </a:ext>
            </a:extLst>
          </p:cNvPr>
          <p:cNvSpPr/>
          <p:nvPr/>
        </p:nvSpPr>
        <p:spPr>
          <a:xfrm>
            <a:off x="42483" y="1660529"/>
            <a:ext cx="2436377" cy="1219196"/>
          </a:xfrm>
          <a:prstGeom prst="wedgeRoundRectCallout">
            <a:avLst>
              <a:gd name="adj1" fmla="val 25776"/>
              <a:gd name="adj2" fmla="val 9532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We are engaged in this round </a:t>
            </a:r>
            <a:r>
              <a:rPr lang="en-US" dirty="0">
                <a:solidFill>
                  <a:srgbClr val="FF0000"/>
                </a:solidFill>
                <a:highlight>
                  <a:srgbClr val="FFFF00"/>
                </a:highlight>
              </a:rPr>
              <a:t>and have got delayed…</a:t>
            </a:r>
          </a:p>
        </p:txBody>
      </p:sp>
      <p:sp>
        <p:nvSpPr>
          <p:cNvPr id="36" name="Speech Bubble: Rectangle with Corners Rounded 35">
            <a:extLst>
              <a:ext uri="{FF2B5EF4-FFF2-40B4-BE49-F238E27FC236}">
                <a16:creationId xmlns:a16="http://schemas.microsoft.com/office/drawing/2014/main" id="{D35CC4F5-D7F9-B414-C6A0-E73584A7CF31}"/>
              </a:ext>
            </a:extLst>
          </p:cNvPr>
          <p:cNvSpPr/>
          <p:nvPr/>
        </p:nvSpPr>
        <p:spPr>
          <a:xfrm>
            <a:off x="2819400" y="2239170"/>
            <a:ext cx="2895600" cy="639761"/>
          </a:xfrm>
          <a:prstGeom prst="wedgeRoundRectCallout">
            <a:avLst>
              <a:gd name="adj1" fmla="val -979"/>
              <a:gd name="adj2" fmla="val 13839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Last round before we go live with CCIIO T&amp;D </a:t>
            </a:r>
            <a:r>
              <a:rPr lang="en-US" dirty="0" err="1"/>
              <a:t>stds</a:t>
            </a:r>
            <a:endParaRPr lang="en-US" dirty="0"/>
          </a:p>
        </p:txBody>
      </p:sp>
    </p:spTree>
    <p:extLst>
      <p:ext uri="{BB962C8B-B14F-4D97-AF65-F5344CB8AC3E}">
        <p14:creationId xmlns:p14="http://schemas.microsoft.com/office/powerpoint/2010/main" val="12424150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0" grpId="0"/>
      <p:bldP spid="30" grpId="0" animBg="1"/>
      <p:bldP spid="31" grpId="0" animBg="1"/>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04159-6B35-A3FA-5F39-B9448A82D3E9}"/>
              </a:ext>
            </a:extLst>
          </p:cNvPr>
          <p:cNvSpPr>
            <a:spLocks noGrp="1"/>
          </p:cNvSpPr>
          <p:nvPr>
            <p:ph type="title"/>
          </p:nvPr>
        </p:nvSpPr>
        <p:spPr/>
        <p:txBody>
          <a:bodyPr/>
          <a:lstStyle/>
          <a:p>
            <a:r>
              <a:rPr lang="en-US" dirty="0"/>
              <a:t>Processes In Each PTNP Round  </a:t>
            </a:r>
          </a:p>
        </p:txBody>
      </p:sp>
      <p:sp>
        <p:nvSpPr>
          <p:cNvPr id="3" name="Slide Number Placeholder 2">
            <a:extLst>
              <a:ext uri="{FF2B5EF4-FFF2-40B4-BE49-F238E27FC236}">
                <a16:creationId xmlns:a16="http://schemas.microsoft.com/office/drawing/2014/main" id="{E3974115-66FE-DD14-2D3B-300FDE9CC71E}"/>
              </a:ext>
            </a:extLst>
          </p:cNvPr>
          <p:cNvSpPr>
            <a:spLocks noGrp="1"/>
          </p:cNvSpPr>
          <p:nvPr>
            <p:ph type="sldNum" sz="quarter" idx="12"/>
          </p:nvPr>
        </p:nvSpPr>
        <p:spPr/>
        <p:txBody>
          <a:bodyPr/>
          <a:lstStyle/>
          <a:p>
            <a:fld id="{62DBCB69-547C-4F68-819F-474A80AB012D}" type="slidenum">
              <a:rPr lang="en-US" smtClean="0"/>
              <a:t>24</a:t>
            </a:fld>
            <a:endParaRPr lang="en-US"/>
          </a:p>
        </p:txBody>
      </p:sp>
      <p:pic>
        <p:nvPicPr>
          <p:cNvPr id="4" name="Picture 3">
            <a:extLst>
              <a:ext uri="{FF2B5EF4-FFF2-40B4-BE49-F238E27FC236}">
                <a16:creationId xmlns:a16="http://schemas.microsoft.com/office/drawing/2014/main" id="{E7DC51B4-4DF2-3772-4023-A473A93510CD}"/>
              </a:ext>
            </a:extLst>
          </p:cNvPr>
          <p:cNvPicPr>
            <a:picLocks noChangeAspect="1"/>
          </p:cNvPicPr>
          <p:nvPr/>
        </p:nvPicPr>
        <p:blipFill>
          <a:blip r:embed="rId2"/>
          <a:stretch>
            <a:fillRect/>
          </a:stretch>
        </p:blipFill>
        <p:spPr>
          <a:xfrm>
            <a:off x="1858791" y="2286000"/>
            <a:ext cx="3750017" cy="4343400"/>
          </a:xfrm>
          <a:prstGeom prst="rect">
            <a:avLst/>
          </a:prstGeom>
        </p:spPr>
      </p:pic>
      <p:sp>
        <p:nvSpPr>
          <p:cNvPr id="5" name="Callout: Line 4">
            <a:extLst>
              <a:ext uri="{FF2B5EF4-FFF2-40B4-BE49-F238E27FC236}">
                <a16:creationId xmlns:a16="http://schemas.microsoft.com/office/drawing/2014/main" id="{392E37B2-18D5-1EE9-23B0-30A193761576}"/>
              </a:ext>
            </a:extLst>
          </p:cNvPr>
          <p:cNvSpPr/>
          <p:nvPr/>
        </p:nvSpPr>
        <p:spPr>
          <a:xfrm>
            <a:off x="6248400" y="3026152"/>
            <a:ext cx="1066800" cy="609600"/>
          </a:xfrm>
          <a:prstGeom prst="borderCallout1">
            <a:avLst>
              <a:gd name="adj1" fmla="val 53313"/>
              <a:gd name="adj2" fmla="val -907"/>
              <a:gd name="adj3" fmla="val 111420"/>
              <a:gd name="adj4" fmla="val -66551"/>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Stage 1</a:t>
            </a:r>
          </a:p>
        </p:txBody>
      </p:sp>
      <p:sp>
        <p:nvSpPr>
          <p:cNvPr id="6" name="Callout: Line 5">
            <a:extLst>
              <a:ext uri="{FF2B5EF4-FFF2-40B4-BE49-F238E27FC236}">
                <a16:creationId xmlns:a16="http://schemas.microsoft.com/office/drawing/2014/main" id="{436375C0-FBEB-0AC4-9CCC-5298DCE64256}"/>
              </a:ext>
            </a:extLst>
          </p:cNvPr>
          <p:cNvSpPr/>
          <p:nvPr/>
        </p:nvSpPr>
        <p:spPr>
          <a:xfrm>
            <a:off x="6248400" y="4386451"/>
            <a:ext cx="1066800" cy="609600"/>
          </a:xfrm>
          <a:prstGeom prst="borderCallout1">
            <a:avLst>
              <a:gd name="adj1" fmla="val 53313"/>
              <a:gd name="adj2" fmla="val -907"/>
              <a:gd name="adj3" fmla="val 111420"/>
              <a:gd name="adj4" fmla="val -66551"/>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Stage 2</a:t>
            </a:r>
          </a:p>
        </p:txBody>
      </p:sp>
    </p:spTree>
    <p:extLst>
      <p:ext uri="{BB962C8B-B14F-4D97-AF65-F5344CB8AC3E}">
        <p14:creationId xmlns:p14="http://schemas.microsoft.com/office/powerpoint/2010/main" val="403656658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477025-FE7F-88A2-ECAE-645EF69A08AF}"/>
              </a:ext>
            </a:extLst>
          </p:cNvPr>
          <p:cNvSpPr>
            <a:spLocks noGrp="1"/>
          </p:cNvSpPr>
          <p:nvPr>
            <p:ph type="title"/>
          </p:nvPr>
        </p:nvSpPr>
        <p:spPr/>
        <p:txBody>
          <a:bodyPr>
            <a:normAutofit/>
          </a:bodyPr>
          <a:lstStyle/>
          <a:p>
            <a:r>
              <a:rPr lang="en-US" dirty="0"/>
              <a:t>PTNP Round 2 of 2024</a:t>
            </a:r>
            <a:br>
              <a:rPr lang="en-US" dirty="0"/>
            </a:br>
            <a:r>
              <a:rPr lang="en-US" dirty="0"/>
              <a:t>(First cut of Federal Requirements)</a:t>
            </a:r>
          </a:p>
        </p:txBody>
      </p:sp>
      <p:sp>
        <p:nvSpPr>
          <p:cNvPr id="4" name="Slide Number Placeholder 3">
            <a:extLst>
              <a:ext uri="{FF2B5EF4-FFF2-40B4-BE49-F238E27FC236}">
                <a16:creationId xmlns:a16="http://schemas.microsoft.com/office/drawing/2014/main" id="{C1E0E7FC-AD1E-7930-160B-967C4BD788EB}"/>
              </a:ext>
            </a:extLst>
          </p:cNvPr>
          <p:cNvSpPr>
            <a:spLocks noGrp="1"/>
          </p:cNvSpPr>
          <p:nvPr>
            <p:ph type="sldNum" sz="quarter" idx="12"/>
          </p:nvPr>
        </p:nvSpPr>
        <p:spPr/>
        <p:txBody>
          <a:bodyPr/>
          <a:lstStyle/>
          <a:p>
            <a:fld id="{62DBCB69-547C-4F68-819F-474A80AB012D}" type="slidenum">
              <a:rPr lang="en-US" smtClean="0"/>
              <a:t>25</a:t>
            </a:fld>
            <a:endParaRPr lang="en-US" dirty="0"/>
          </a:p>
        </p:txBody>
      </p:sp>
      <p:cxnSp>
        <p:nvCxnSpPr>
          <p:cNvPr id="9" name="Straight Arrow Connector 8">
            <a:extLst>
              <a:ext uri="{FF2B5EF4-FFF2-40B4-BE49-F238E27FC236}">
                <a16:creationId xmlns:a16="http://schemas.microsoft.com/office/drawing/2014/main" id="{CE745640-F6D9-6C2E-8F4A-4F597C32D257}"/>
              </a:ext>
            </a:extLst>
          </p:cNvPr>
          <p:cNvCxnSpPr>
            <a:cxnSpLocks/>
          </p:cNvCxnSpPr>
          <p:nvPr/>
        </p:nvCxnSpPr>
        <p:spPr>
          <a:xfrm flipV="1">
            <a:off x="304800" y="3352800"/>
            <a:ext cx="8229600" cy="76200"/>
          </a:xfrm>
          <a:prstGeom prst="straightConnector1">
            <a:avLst/>
          </a:prstGeom>
          <a:ln w="127000" cmpd="sng">
            <a:tailEnd type="oval"/>
          </a:ln>
        </p:spPr>
        <p:style>
          <a:lnRef idx="1">
            <a:schemeClr val="accent1"/>
          </a:lnRef>
          <a:fillRef idx="0">
            <a:schemeClr val="accent1"/>
          </a:fillRef>
          <a:effectRef idx="0">
            <a:schemeClr val="accent1"/>
          </a:effectRef>
          <a:fontRef idx="minor">
            <a:schemeClr val="tx1"/>
          </a:fontRef>
        </p:style>
      </p:cxnSp>
      <p:sp>
        <p:nvSpPr>
          <p:cNvPr id="12" name="Flowchart: Connector 11">
            <a:extLst>
              <a:ext uri="{FF2B5EF4-FFF2-40B4-BE49-F238E27FC236}">
                <a16:creationId xmlns:a16="http://schemas.microsoft.com/office/drawing/2014/main" id="{9785AA84-6EE9-47B8-D4D3-BE8F10338864}"/>
              </a:ext>
            </a:extLst>
          </p:cNvPr>
          <p:cNvSpPr/>
          <p:nvPr/>
        </p:nvSpPr>
        <p:spPr>
          <a:xfrm>
            <a:off x="4521078" y="3200400"/>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FA3DFFF8-7227-5C3A-129A-61FD758F388C}"/>
              </a:ext>
            </a:extLst>
          </p:cNvPr>
          <p:cNvSpPr/>
          <p:nvPr/>
        </p:nvSpPr>
        <p:spPr>
          <a:xfrm>
            <a:off x="3543300" y="3187197"/>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E127BAE5-3771-3CD6-EF4D-F09F8A91D232}"/>
              </a:ext>
            </a:extLst>
          </p:cNvPr>
          <p:cNvSpPr/>
          <p:nvPr/>
        </p:nvSpPr>
        <p:spPr>
          <a:xfrm>
            <a:off x="7429500" y="3153050"/>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2E92DF14-B298-A4B7-E76C-D801E9C984E2}"/>
              </a:ext>
            </a:extLst>
          </p:cNvPr>
          <p:cNvSpPr/>
          <p:nvPr/>
        </p:nvSpPr>
        <p:spPr>
          <a:xfrm>
            <a:off x="228600" y="3200400"/>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86AA9B09-E2C5-0690-7CB8-43D2EC25BFE2}"/>
              </a:ext>
            </a:extLst>
          </p:cNvPr>
          <p:cNvCxnSpPr>
            <a:cxnSpLocks/>
          </p:cNvCxnSpPr>
          <p:nvPr/>
        </p:nvCxnSpPr>
        <p:spPr>
          <a:xfrm>
            <a:off x="304800" y="2893318"/>
            <a:ext cx="3429000" cy="0"/>
          </a:xfrm>
          <a:prstGeom prst="straightConnector1">
            <a:avLst/>
          </a:prstGeom>
          <a:ln w="1174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68DD2C6-1452-BEBB-2A80-15AAD27F6C37}"/>
              </a:ext>
            </a:extLst>
          </p:cNvPr>
          <p:cNvCxnSpPr>
            <a:cxnSpLocks/>
          </p:cNvCxnSpPr>
          <p:nvPr/>
        </p:nvCxnSpPr>
        <p:spPr>
          <a:xfrm flipV="1">
            <a:off x="4754291" y="2908421"/>
            <a:ext cx="2840815" cy="34446"/>
          </a:xfrm>
          <a:prstGeom prst="straightConnector1">
            <a:avLst/>
          </a:prstGeom>
          <a:ln w="1174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6973310-56C6-DC8F-98EE-07C0FAA6FF16}"/>
              </a:ext>
            </a:extLst>
          </p:cNvPr>
          <p:cNvSpPr txBox="1"/>
          <p:nvPr/>
        </p:nvSpPr>
        <p:spPr>
          <a:xfrm>
            <a:off x="4904711" y="2573535"/>
            <a:ext cx="2524789" cy="738664"/>
          </a:xfrm>
          <a:prstGeom prst="rect">
            <a:avLst/>
          </a:prstGeom>
          <a:noFill/>
        </p:spPr>
        <p:txBody>
          <a:bodyPr wrap="square" rtlCol="0">
            <a:spAutoFit/>
          </a:bodyPr>
          <a:lstStyle/>
          <a:p>
            <a:pPr algn="ctr"/>
            <a:r>
              <a:rPr lang="en-US" sz="1400" dirty="0"/>
              <a:t>Stage 2 (Issuers voting)</a:t>
            </a:r>
          </a:p>
          <a:p>
            <a:pPr algn="ctr"/>
            <a:endParaRPr lang="en-US" sz="1400" dirty="0"/>
          </a:p>
          <a:p>
            <a:pPr algn="ctr"/>
            <a:r>
              <a:rPr lang="en-US" sz="1400" dirty="0"/>
              <a:t>42 days</a:t>
            </a:r>
          </a:p>
        </p:txBody>
      </p:sp>
      <p:sp>
        <p:nvSpPr>
          <p:cNvPr id="23" name="Callout: Line 22">
            <a:extLst>
              <a:ext uri="{FF2B5EF4-FFF2-40B4-BE49-F238E27FC236}">
                <a16:creationId xmlns:a16="http://schemas.microsoft.com/office/drawing/2014/main" id="{1D57CE1E-296D-BA19-21B6-ED4057241903}"/>
              </a:ext>
            </a:extLst>
          </p:cNvPr>
          <p:cNvSpPr/>
          <p:nvPr/>
        </p:nvSpPr>
        <p:spPr>
          <a:xfrm>
            <a:off x="7546821" y="4531997"/>
            <a:ext cx="1524000" cy="1127918"/>
          </a:xfrm>
          <a:prstGeom prst="borderCallout1">
            <a:avLst>
              <a:gd name="adj1" fmla="val -2445"/>
              <a:gd name="adj2" fmla="val 52350"/>
              <a:gd name="adj3" fmla="val -90204"/>
              <a:gd name="adj4" fmla="val 6040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12/16/2024</a:t>
            </a:r>
          </a:p>
          <a:p>
            <a:pPr algn="ctr"/>
            <a:r>
              <a:rPr lang="en-US" dirty="0"/>
              <a:t>Finalized PTNP by AID</a:t>
            </a:r>
          </a:p>
          <a:p>
            <a:pPr algn="ctr"/>
            <a:endParaRPr lang="en-US" dirty="0"/>
          </a:p>
        </p:txBody>
      </p:sp>
      <p:sp>
        <p:nvSpPr>
          <p:cNvPr id="27" name="Callout: Line 26">
            <a:extLst>
              <a:ext uri="{FF2B5EF4-FFF2-40B4-BE49-F238E27FC236}">
                <a16:creationId xmlns:a16="http://schemas.microsoft.com/office/drawing/2014/main" id="{274B3E0D-AE20-C483-15E4-90DDD82821A8}"/>
              </a:ext>
            </a:extLst>
          </p:cNvPr>
          <p:cNvSpPr/>
          <p:nvPr/>
        </p:nvSpPr>
        <p:spPr>
          <a:xfrm>
            <a:off x="6057900" y="4510881"/>
            <a:ext cx="1371600" cy="1127918"/>
          </a:xfrm>
          <a:prstGeom prst="borderCallout1">
            <a:avLst>
              <a:gd name="adj1" fmla="val -2445"/>
              <a:gd name="adj2" fmla="val 52350"/>
              <a:gd name="adj3" fmla="val -90393"/>
              <a:gd name="adj4" fmla="val 10797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11/18/2024 Votes from Issuers</a:t>
            </a:r>
          </a:p>
          <a:p>
            <a:pPr algn="ctr"/>
            <a:endParaRPr lang="en-US" dirty="0"/>
          </a:p>
        </p:txBody>
      </p:sp>
      <p:sp>
        <p:nvSpPr>
          <p:cNvPr id="29" name="Callout: Line 28">
            <a:extLst>
              <a:ext uri="{FF2B5EF4-FFF2-40B4-BE49-F238E27FC236}">
                <a16:creationId xmlns:a16="http://schemas.microsoft.com/office/drawing/2014/main" id="{34B17036-301C-7953-51EB-8B237F24B450}"/>
              </a:ext>
            </a:extLst>
          </p:cNvPr>
          <p:cNvSpPr/>
          <p:nvPr/>
        </p:nvSpPr>
        <p:spPr>
          <a:xfrm>
            <a:off x="3869784" y="4531996"/>
            <a:ext cx="1769015" cy="1106803"/>
          </a:xfrm>
          <a:prstGeom prst="borderCallout1">
            <a:avLst>
              <a:gd name="adj1" fmla="val -2445"/>
              <a:gd name="adj2" fmla="val 52350"/>
              <a:gd name="adj3" fmla="val -87254"/>
              <a:gd name="adj4" fmla="val 4896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10/7/2024</a:t>
            </a:r>
          </a:p>
          <a:p>
            <a:pPr algn="ctr"/>
            <a:r>
              <a:rPr lang="en-US" dirty="0"/>
              <a:t>Consolidated suggestions by AID</a:t>
            </a:r>
          </a:p>
        </p:txBody>
      </p:sp>
      <p:sp>
        <p:nvSpPr>
          <p:cNvPr id="30" name="Callout: Line 29">
            <a:extLst>
              <a:ext uri="{FF2B5EF4-FFF2-40B4-BE49-F238E27FC236}">
                <a16:creationId xmlns:a16="http://schemas.microsoft.com/office/drawing/2014/main" id="{3AEEF765-17F5-30C2-E778-4C5E4E8E1F6B}"/>
              </a:ext>
            </a:extLst>
          </p:cNvPr>
          <p:cNvSpPr/>
          <p:nvPr/>
        </p:nvSpPr>
        <p:spPr>
          <a:xfrm>
            <a:off x="42483" y="4510881"/>
            <a:ext cx="1176717" cy="1219196"/>
          </a:xfrm>
          <a:prstGeom prst="borderCallout1">
            <a:avLst>
              <a:gd name="adj1" fmla="val -2445"/>
              <a:gd name="adj2" fmla="val 52350"/>
              <a:gd name="adj3" fmla="val -80326"/>
              <a:gd name="adj4" fmla="val 3352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8/15/2024-Initial template published</a:t>
            </a:r>
          </a:p>
        </p:txBody>
      </p:sp>
      <p:sp>
        <p:nvSpPr>
          <p:cNvPr id="31" name="Callout: Line 30">
            <a:extLst>
              <a:ext uri="{FF2B5EF4-FFF2-40B4-BE49-F238E27FC236}">
                <a16:creationId xmlns:a16="http://schemas.microsoft.com/office/drawing/2014/main" id="{BBB4C2F5-08BA-E350-21C6-B0B34B25F0A0}"/>
              </a:ext>
            </a:extLst>
          </p:cNvPr>
          <p:cNvSpPr/>
          <p:nvPr/>
        </p:nvSpPr>
        <p:spPr>
          <a:xfrm>
            <a:off x="2025907" y="4498425"/>
            <a:ext cx="1371600" cy="1216927"/>
          </a:xfrm>
          <a:prstGeom prst="borderCallout1">
            <a:avLst>
              <a:gd name="adj1" fmla="val -2445"/>
              <a:gd name="adj2" fmla="val 52350"/>
              <a:gd name="adj3" fmla="val -79413"/>
              <a:gd name="adj4" fmla="val 11775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9/24/2024</a:t>
            </a:r>
          </a:p>
          <a:p>
            <a:pPr algn="ctr"/>
            <a:r>
              <a:rPr lang="en-US" dirty="0"/>
              <a:t>Add/Delete Suggestions from Issuer</a:t>
            </a:r>
          </a:p>
        </p:txBody>
      </p:sp>
      <p:sp>
        <p:nvSpPr>
          <p:cNvPr id="26" name="TextBox 25">
            <a:extLst>
              <a:ext uri="{FF2B5EF4-FFF2-40B4-BE49-F238E27FC236}">
                <a16:creationId xmlns:a16="http://schemas.microsoft.com/office/drawing/2014/main" id="{A76C3B9C-BA06-6C10-9D45-1B6B8F8A63F2}"/>
              </a:ext>
            </a:extLst>
          </p:cNvPr>
          <p:cNvSpPr txBox="1"/>
          <p:nvPr/>
        </p:nvSpPr>
        <p:spPr>
          <a:xfrm>
            <a:off x="563773" y="2537936"/>
            <a:ext cx="2955956" cy="738664"/>
          </a:xfrm>
          <a:prstGeom prst="rect">
            <a:avLst/>
          </a:prstGeom>
          <a:noFill/>
        </p:spPr>
        <p:txBody>
          <a:bodyPr wrap="square" rtlCol="0">
            <a:spAutoFit/>
          </a:bodyPr>
          <a:lstStyle/>
          <a:p>
            <a:pPr algn="ctr"/>
            <a:r>
              <a:rPr lang="en-US" sz="1400" dirty="0"/>
              <a:t>Stage 1 (Issuers suggesting changes)</a:t>
            </a:r>
          </a:p>
          <a:p>
            <a:pPr algn="ctr"/>
            <a:endParaRPr lang="en-US" sz="1400" dirty="0"/>
          </a:p>
          <a:p>
            <a:pPr algn="ctr"/>
            <a:r>
              <a:rPr lang="en-US" sz="1400" dirty="0"/>
              <a:t>40 days</a:t>
            </a:r>
          </a:p>
        </p:txBody>
      </p:sp>
      <p:cxnSp>
        <p:nvCxnSpPr>
          <p:cNvPr id="32" name="Straight Arrow Connector 31">
            <a:extLst>
              <a:ext uri="{FF2B5EF4-FFF2-40B4-BE49-F238E27FC236}">
                <a16:creationId xmlns:a16="http://schemas.microsoft.com/office/drawing/2014/main" id="{C2501176-1295-275D-15B6-F7D2339D2BF8}"/>
              </a:ext>
            </a:extLst>
          </p:cNvPr>
          <p:cNvCxnSpPr>
            <a:cxnSpLocks/>
          </p:cNvCxnSpPr>
          <p:nvPr/>
        </p:nvCxnSpPr>
        <p:spPr>
          <a:xfrm>
            <a:off x="3757193" y="2502921"/>
            <a:ext cx="999366" cy="9615"/>
          </a:xfrm>
          <a:prstGeom prst="straightConnector1">
            <a:avLst/>
          </a:prstGeom>
          <a:ln w="1174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54CEC1C-4B90-127D-669C-049BCE471EB2}"/>
              </a:ext>
            </a:extLst>
          </p:cNvPr>
          <p:cNvCxnSpPr>
            <a:cxnSpLocks/>
          </p:cNvCxnSpPr>
          <p:nvPr/>
        </p:nvCxnSpPr>
        <p:spPr>
          <a:xfrm>
            <a:off x="7546821" y="2511020"/>
            <a:ext cx="999366" cy="9615"/>
          </a:xfrm>
          <a:prstGeom prst="straightConnector1">
            <a:avLst/>
          </a:prstGeom>
          <a:ln w="1174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CC2CB8B-194D-2FCA-D204-954F7A492AAD}"/>
              </a:ext>
            </a:extLst>
          </p:cNvPr>
          <p:cNvSpPr txBox="1"/>
          <p:nvPr/>
        </p:nvSpPr>
        <p:spPr>
          <a:xfrm>
            <a:off x="3745496" y="2571214"/>
            <a:ext cx="933447" cy="307777"/>
          </a:xfrm>
          <a:prstGeom prst="rect">
            <a:avLst/>
          </a:prstGeom>
          <a:noFill/>
        </p:spPr>
        <p:txBody>
          <a:bodyPr wrap="square" rtlCol="0">
            <a:spAutoFit/>
          </a:bodyPr>
          <a:lstStyle/>
          <a:p>
            <a:r>
              <a:rPr lang="en-US" sz="1400" dirty="0"/>
              <a:t>13 days</a:t>
            </a:r>
          </a:p>
        </p:txBody>
      </p:sp>
      <p:sp>
        <p:nvSpPr>
          <p:cNvPr id="41" name="TextBox 40">
            <a:extLst>
              <a:ext uri="{FF2B5EF4-FFF2-40B4-BE49-F238E27FC236}">
                <a16:creationId xmlns:a16="http://schemas.microsoft.com/office/drawing/2014/main" id="{2FAAAA6B-B52E-FB99-F24D-36D30BD9088E}"/>
              </a:ext>
            </a:extLst>
          </p:cNvPr>
          <p:cNvSpPr txBox="1"/>
          <p:nvPr/>
        </p:nvSpPr>
        <p:spPr>
          <a:xfrm>
            <a:off x="7579780" y="2608583"/>
            <a:ext cx="933447" cy="307777"/>
          </a:xfrm>
          <a:prstGeom prst="rect">
            <a:avLst/>
          </a:prstGeom>
          <a:noFill/>
        </p:spPr>
        <p:txBody>
          <a:bodyPr wrap="square" rtlCol="0">
            <a:spAutoFit/>
          </a:bodyPr>
          <a:lstStyle/>
          <a:p>
            <a:r>
              <a:rPr lang="en-US" sz="1400" dirty="0"/>
              <a:t>28 days</a:t>
            </a:r>
          </a:p>
        </p:txBody>
      </p:sp>
      <p:sp>
        <p:nvSpPr>
          <p:cNvPr id="3" name="Callout: Line 2">
            <a:extLst>
              <a:ext uri="{FF2B5EF4-FFF2-40B4-BE49-F238E27FC236}">
                <a16:creationId xmlns:a16="http://schemas.microsoft.com/office/drawing/2014/main" id="{5AC93AE5-8096-05EC-D4EE-8114B5A75BE8}"/>
              </a:ext>
            </a:extLst>
          </p:cNvPr>
          <p:cNvSpPr/>
          <p:nvPr/>
        </p:nvSpPr>
        <p:spPr>
          <a:xfrm>
            <a:off x="7908012" y="1623151"/>
            <a:ext cx="1235988" cy="539651"/>
          </a:xfrm>
          <a:prstGeom prst="borderCallout1">
            <a:avLst>
              <a:gd name="adj1" fmla="val 101365"/>
              <a:gd name="adj2" fmla="val 49139"/>
              <a:gd name="adj3" fmla="val 284573"/>
              <a:gd name="adj4" fmla="val 4897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Issuers &amp; AID meet</a:t>
            </a:r>
          </a:p>
        </p:txBody>
      </p:sp>
      <p:sp>
        <p:nvSpPr>
          <p:cNvPr id="5" name="Callout: Line 4">
            <a:extLst>
              <a:ext uri="{FF2B5EF4-FFF2-40B4-BE49-F238E27FC236}">
                <a16:creationId xmlns:a16="http://schemas.microsoft.com/office/drawing/2014/main" id="{3671A597-A536-BB1F-B4B9-12F0069BC9A4}"/>
              </a:ext>
            </a:extLst>
          </p:cNvPr>
          <p:cNvSpPr/>
          <p:nvPr/>
        </p:nvSpPr>
        <p:spPr>
          <a:xfrm>
            <a:off x="4136297" y="1675171"/>
            <a:ext cx="1235988" cy="539651"/>
          </a:xfrm>
          <a:prstGeom prst="borderCallout1">
            <a:avLst>
              <a:gd name="adj1" fmla="val 101365"/>
              <a:gd name="adj2" fmla="val 49139"/>
              <a:gd name="adj3" fmla="val 284573"/>
              <a:gd name="adj4" fmla="val 4897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Issuers &amp; AID meet</a:t>
            </a:r>
          </a:p>
        </p:txBody>
      </p:sp>
    </p:spTree>
    <p:extLst>
      <p:ext uri="{BB962C8B-B14F-4D97-AF65-F5344CB8AC3E}">
        <p14:creationId xmlns:p14="http://schemas.microsoft.com/office/powerpoint/2010/main" val="4007076676"/>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477025-FE7F-88A2-ECAE-645EF69A08AF}"/>
              </a:ext>
            </a:extLst>
          </p:cNvPr>
          <p:cNvSpPr>
            <a:spLocks noGrp="1"/>
          </p:cNvSpPr>
          <p:nvPr>
            <p:ph type="title"/>
          </p:nvPr>
        </p:nvSpPr>
        <p:spPr/>
        <p:txBody>
          <a:bodyPr>
            <a:normAutofit/>
          </a:bodyPr>
          <a:lstStyle/>
          <a:p>
            <a:r>
              <a:rPr lang="en-US" dirty="0"/>
              <a:t>PTNP Round 1 of 2025</a:t>
            </a:r>
            <a:br>
              <a:rPr lang="en-US" dirty="0"/>
            </a:br>
            <a:r>
              <a:rPr lang="en-US" dirty="0"/>
              <a:t>(First cut of Federal Requirements)</a:t>
            </a:r>
          </a:p>
        </p:txBody>
      </p:sp>
      <p:sp>
        <p:nvSpPr>
          <p:cNvPr id="4" name="Slide Number Placeholder 3">
            <a:extLst>
              <a:ext uri="{FF2B5EF4-FFF2-40B4-BE49-F238E27FC236}">
                <a16:creationId xmlns:a16="http://schemas.microsoft.com/office/drawing/2014/main" id="{C1E0E7FC-AD1E-7930-160B-967C4BD788EB}"/>
              </a:ext>
            </a:extLst>
          </p:cNvPr>
          <p:cNvSpPr>
            <a:spLocks noGrp="1"/>
          </p:cNvSpPr>
          <p:nvPr>
            <p:ph type="sldNum" sz="quarter" idx="12"/>
          </p:nvPr>
        </p:nvSpPr>
        <p:spPr/>
        <p:txBody>
          <a:bodyPr/>
          <a:lstStyle/>
          <a:p>
            <a:fld id="{62DBCB69-547C-4F68-819F-474A80AB012D}" type="slidenum">
              <a:rPr lang="en-US" smtClean="0"/>
              <a:t>26</a:t>
            </a:fld>
            <a:endParaRPr lang="en-US" dirty="0"/>
          </a:p>
        </p:txBody>
      </p:sp>
      <p:cxnSp>
        <p:nvCxnSpPr>
          <p:cNvPr id="9" name="Straight Arrow Connector 8">
            <a:extLst>
              <a:ext uri="{FF2B5EF4-FFF2-40B4-BE49-F238E27FC236}">
                <a16:creationId xmlns:a16="http://schemas.microsoft.com/office/drawing/2014/main" id="{CE745640-F6D9-6C2E-8F4A-4F597C32D257}"/>
              </a:ext>
            </a:extLst>
          </p:cNvPr>
          <p:cNvCxnSpPr>
            <a:cxnSpLocks/>
          </p:cNvCxnSpPr>
          <p:nvPr/>
        </p:nvCxnSpPr>
        <p:spPr>
          <a:xfrm flipV="1">
            <a:off x="304800" y="3352800"/>
            <a:ext cx="8229600" cy="76200"/>
          </a:xfrm>
          <a:prstGeom prst="straightConnector1">
            <a:avLst/>
          </a:prstGeom>
          <a:ln w="127000" cmpd="sng">
            <a:tailEnd type="oval"/>
          </a:ln>
        </p:spPr>
        <p:style>
          <a:lnRef idx="1">
            <a:schemeClr val="accent1"/>
          </a:lnRef>
          <a:fillRef idx="0">
            <a:schemeClr val="accent1"/>
          </a:fillRef>
          <a:effectRef idx="0">
            <a:schemeClr val="accent1"/>
          </a:effectRef>
          <a:fontRef idx="minor">
            <a:schemeClr val="tx1"/>
          </a:fontRef>
        </p:style>
      </p:cxnSp>
      <p:sp>
        <p:nvSpPr>
          <p:cNvPr id="12" name="Flowchart: Connector 11">
            <a:extLst>
              <a:ext uri="{FF2B5EF4-FFF2-40B4-BE49-F238E27FC236}">
                <a16:creationId xmlns:a16="http://schemas.microsoft.com/office/drawing/2014/main" id="{9785AA84-6EE9-47B8-D4D3-BE8F10338864}"/>
              </a:ext>
            </a:extLst>
          </p:cNvPr>
          <p:cNvSpPr/>
          <p:nvPr/>
        </p:nvSpPr>
        <p:spPr>
          <a:xfrm>
            <a:off x="4521078" y="3200400"/>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FA3DFFF8-7227-5C3A-129A-61FD758F388C}"/>
              </a:ext>
            </a:extLst>
          </p:cNvPr>
          <p:cNvSpPr/>
          <p:nvPr/>
        </p:nvSpPr>
        <p:spPr>
          <a:xfrm>
            <a:off x="3543300" y="3187197"/>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E127BAE5-3771-3CD6-EF4D-F09F8A91D232}"/>
              </a:ext>
            </a:extLst>
          </p:cNvPr>
          <p:cNvSpPr/>
          <p:nvPr/>
        </p:nvSpPr>
        <p:spPr>
          <a:xfrm>
            <a:off x="7429500" y="3153050"/>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2E92DF14-B298-A4B7-E76C-D801E9C984E2}"/>
              </a:ext>
            </a:extLst>
          </p:cNvPr>
          <p:cNvSpPr/>
          <p:nvPr/>
        </p:nvSpPr>
        <p:spPr>
          <a:xfrm>
            <a:off x="228600" y="3200400"/>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86AA9B09-E2C5-0690-7CB8-43D2EC25BFE2}"/>
              </a:ext>
            </a:extLst>
          </p:cNvPr>
          <p:cNvCxnSpPr>
            <a:cxnSpLocks/>
          </p:cNvCxnSpPr>
          <p:nvPr/>
        </p:nvCxnSpPr>
        <p:spPr>
          <a:xfrm>
            <a:off x="304800" y="2893318"/>
            <a:ext cx="3429000" cy="0"/>
          </a:xfrm>
          <a:prstGeom prst="straightConnector1">
            <a:avLst/>
          </a:prstGeom>
          <a:ln w="1174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68DD2C6-1452-BEBB-2A80-15AAD27F6C37}"/>
              </a:ext>
            </a:extLst>
          </p:cNvPr>
          <p:cNvCxnSpPr>
            <a:cxnSpLocks/>
          </p:cNvCxnSpPr>
          <p:nvPr/>
        </p:nvCxnSpPr>
        <p:spPr>
          <a:xfrm flipV="1">
            <a:off x="4754291" y="2908421"/>
            <a:ext cx="2840815" cy="34446"/>
          </a:xfrm>
          <a:prstGeom prst="straightConnector1">
            <a:avLst/>
          </a:prstGeom>
          <a:ln w="1174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6973310-56C6-DC8F-98EE-07C0FAA6FF16}"/>
              </a:ext>
            </a:extLst>
          </p:cNvPr>
          <p:cNvSpPr txBox="1"/>
          <p:nvPr/>
        </p:nvSpPr>
        <p:spPr>
          <a:xfrm>
            <a:off x="4904711" y="2573535"/>
            <a:ext cx="2524789" cy="738664"/>
          </a:xfrm>
          <a:prstGeom prst="rect">
            <a:avLst/>
          </a:prstGeom>
          <a:noFill/>
        </p:spPr>
        <p:txBody>
          <a:bodyPr wrap="square" rtlCol="0">
            <a:spAutoFit/>
          </a:bodyPr>
          <a:lstStyle/>
          <a:p>
            <a:pPr algn="ctr"/>
            <a:r>
              <a:rPr lang="en-US" sz="1400" dirty="0"/>
              <a:t>Stage 2 (Issuers voting)</a:t>
            </a:r>
          </a:p>
          <a:p>
            <a:pPr algn="ctr"/>
            <a:endParaRPr lang="en-US" sz="1400" dirty="0"/>
          </a:p>
          <a:p>
            <a:pPr algn="ctr"/>
            <a:r>
              <a:rPr lang="en-US" sz="1400" dirty="0"/>
              <a:t>28 days</a:t>
            </a:r>
          </a:p>
        </p:txBody>
      </p:sp>
      <p:sp>
        <p:nvSpPr>
          <p:cNvPr id="23" name="Callout: Line 22">
            <a:extLst>
              <a:ext uri="{FF2B5EF4-FFF2-40B4-BE49-F238E27FC236}">
                <a16:creationId xmlns:a16="http://schemas.microsoft.com/office/drawing/2014/main" id="{1D57CE1E-296D-BA19-21B6-ED4057241903}"/>
              </a:ext>
            </a:extLst>
          </p:cNvPr>
          <p:cNvSpPr/>
          <p:nvPr/>
        </p:nvSpPr>
        <p:spPr>
          <a:xfrm>
            <a:off x="7546821" y="4531997"/>
            <a:ext cx="1524000" cy="1127918"/>
          </a:xfrm>
          <a:prstGeom prst="borderCallout1">
            <a:avLst>
              <a:gd name="adj1" fmla="val -2445"/>
              <a:gd name="adj2" fmla="val 52350"/>
              <a:gd name="adj3" fmla="val -90204"/>
              <a:gd name="adj4" fmla="val 6040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3/14/2025</a:t>
            </a:r>
            <a:endParaRPr lang="en-US" dirty="0"/>
          </a:p>
          <a:p>
            <a:pPr algn="ctr"/>
            <a:r>
              <a:rPr lang="en-US" dirty="0"/>
              <a:t>Finalized PTNP by AID</a:t>
            </a:r>
          </a:p>
          <a:p>
            <a:pPr algn="ctr"/>
            <a:endParaRPr lang="en-US" dirty="0"/>
          </a:p>
        </p:txBody>
      </p:sp>
      <p:sp>
        <p:nvSpPr>
          <p:cNvPr id="27" name="Callout: Line 26">
            <a:extLst>
              <a:ext uri="{FF2B5EF4-FFF2-40B4-BE49-F238E27FC236}">
                <a16:creationId xmlns:a16="http://schemas.microsoft.com/office/drawing/2014/main" id="{274B3E0D-AE20-C483-15E4-90DDD82821A8}"/>
              </a:ext>
            </a:extLst>
          </p:cNvPr>
          <p:cNvSpPr/>
          <p:nvPr/>
        </p:nvSpPr>
        <p:spPr>
          <a:xfrm>
            <a:off x="6057900" y="4510881"/>
            <a:ext cx="1371600" cy="1127918"/>
          </a:xfrm>
          <a:prstGeom prst="borderCallout1">
            <a:avLst>
              <a:gd name="adj1" fmla="val -2445"/>
              <a:gd name="adj2" fmla="val 52350"/>
              <a:gd name="adj3" fmla="val -90393"/>
              <a:gd name="adj4" fmla="val 10797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2/28/2025 Votes from Issuers</a:t>
            </a:r>
          </a:p>
          <a:p>
            <a:pPr algn="ctr"/>
            <a:endParaRPr lang="en-US" dirty="0"/>
          </a:p>
        </p:txBody>
      </p:sp>
      <p:sp>
        <p:nvSpPr>
          <p:cNvPr id="29" name="Callout: Line 28">
            <a:extLst>
              <a:ext uri="{FF2B5EF4-FFF2-40B4-BE49-F238E27FC236}">
                <a16:creationId xmlns:a16="http://schemas.microsoft.com/office/drawing/2014/main" id="{34B17036-301C-7953-51EB-8B237F24B450}"/>
              </a:ext>
            </a:extLst>
          </p:cNvPr>
          <p:cNvSpPr/>
          <p:nvPr/>
        </p:nvSpPr>
        <p:spPr>
          <a:xfrm>
            <a:off x="3869784" y="4531996"/>
            <a:ext cx="1769015" cy="1106803"/>
          </a:xfrm>
          <a:prstGeom prst="borderCallout1">
            <a:avLst>
              <a:gd name="adj1" fmla="val -2445"/>
              <a:gd name="adj2" fmla="val 52350"/>
              <a:gd name="adj3" fmla="val -87254"/>
              <a:gd name="adj4" fmla="val 4896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1/31/2025</a:t>
            </a:r>
          </a:p>
          <a:p>
            <a:pPr algn="ctr"/>
            <a:r>
              <a:rPr lang="en-US" dirty="0"/>
              <a:t>Consolidated suggestions by AID</a:t>
            </a:r>
          </a:p>
        </p:txBody>
      </p:sp>
      <p:sp>
        <p:nvSpPr>
          <p:cNvPr id="30" name="Callout: Line 29">
            <a:extLst>
              <a:ext uri="{FF2B5EF4-FFF2-40B4-BE49-F238E27FC236}">
                <a16:creationId xmlns:a16="http://schemas.microsoft.com/office/drawing/2014/main" id="{3AEEF765-17F5-30C2-E778-4C5E4E8E1F6B}"/>
              </a:ext>
            </a:extLst>
          </p:cNvPr>
          <p:cNvSpPr/>
          <p:nvPr/>
        </p:nvSpPr>
        <p:spPr>
          <a:xfrm>
            <a:off x="42483" y="4510881"/>
            <a:ext cx="1371600" cy="1219196"/>
          </a:xfrm>
          <a:prstGeom prst="borderCallout1">
            <a:avLst>
              <a:gd name="adj1" fmla="val -2445"/>
              <a:gd name="adj2" fmla="val 52350"/>
              <a:gd name="adj3" fmla="val -80326"/>
              <a:gd name="adj4" fmla="val 3352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12/16/2024-Initial template published</a:t>
            </a:r>
          </a:p>
        </p:txBody>
      </p:sp>
      <p:sp>
        <p:nvSpPr>
          <p:cNvPr id="31" name="Callout: Line 30">
            <a:extLst>
              <a:ext uri="{FF2B5EF4-FFF2-40B4-BE49-F238E27FC236}">
                <a16:creationId xmlns:a16="http://schemas.microsoft.com/office/drawing/2014/main" id="{BBB4C2F5-08BA-E350-21C6-B0B34B25F0A0}"/>
              </a:ext>
            </a:extLst>
          </p:cNvPr>
          <p:cNvSpPr/>
          <p:nvPr/>
        </p:nvSpPr>
        <p:spPr>
          <a:xfrm>
            <a:off x="2025907" y="4498425"/>
            <a:ext cx="1371600" cy="1216927"/>
          </a:xfrm>
          <a:prstGeom prst="borderCallout1">
            <a:avLst>
              <a:gd name="adj1" fmla="val -2445"/>
              <a:gd name="adj2" fmla="val 52350"/>
              <a:gd name="adj3" fmla="val -79413"/>
              <a:gd name="adj4" fmla="val 11775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1/15/2025</a:t>
            </a:r>
          </a:p>
          <a:p>
            <a:pPr algn="ctr"/>
            <a:r>
              <a:rPr lang="en-US" dirty="0"/>
              <a:t>Add/Delete Suggestions from Issuer</a:t>
            </a:r>
          </a:p>
        </p:txBody>
      </p:sp>
      <p:sp>
        <p:nvSpPr>
          <p:cNvPr id="26" name="TextBox 25">
            <a:extLst>
              <a:ext uri="{FF2B5EF4-FFF2-40B4-BE49-F238E27FC236}">
                <a16:creationId xmlns:a16="http://schemas.microsoft.com/office/drawing/2014/main" id="{A76C3B9C-BA06-6C10-9D45-1B6B8F8A63F2}"/>
              </a:ext>
            </a:extLst>
          </p:cNvPr>
          <p:cNvSpPr txBox="1"/>
          <p:nvPr/>
        </p:nvSpPr>
        <p:spPr>
          <a:xfrm>
            <a:off x="563773" y="2537936"/>
            <a:ext cx="2955956" cy="738664"/>
          </a:xfrm>
          <a:prstGeom prst="rect">
            <a:avLst/>
          </a:prstGeom>
          <a:noFill/>
        </p:spPr>
        <p:txBody>
          <a:bodyPr wrap="square" rtlCol="0">
            <a:spAutoFit/>
          </a:bodyPr>
          <a:lstStyle/>
          <a:p>
            <a:pPr algn="ctr"/>
            <a:r>
              <a:rPr lang="en-US" sz="1400" dirty="0"/>
              <a:t>Stage 1 (Issuers suggesting changes)</a:t>
            </a:r>
          </a:p>
          <a:p>
            <a:pPr algn="ctr"/>
            <a:endParaRPr lang="en-US" sz="1400" dirty="0"/>
          </a:p>
          <a:p>
            <a:pPr algn="ctr"/>
            <a:r>
              <a:rPr lang="en-US" sz="1400" dirty="0"/>
              <a:t>30 days</a:t>
            </a:r>
          </a:p>
        </p:txBody>
      </p:sp>
      <p:cxnSp>
        <p:nvCxnSpPr>
          <p:cNvPr id="32" name="Straight Arrow Connector 31">
            <a:extLst>
              <a:ext uri="{FF2B5EF4-FFF2-40B4-BE49-F238E27FC236}">
                <a16:creationId xmlns:a16="http://schemas.microsoft.com/office/drawing/2014/main" id="{C2501176-1295-275D-15B6-F7D2339D2BF8}"/>
              </a:ext>
            </a:extLst>
          </p:cNvPr>
          <p:cNvCxnSpPr>
            <a:cxnSpLocks/>
          </p:cNvCxnSpPr>
          <p:nvPr/>
        </p:nvCxnSpPr>
        <p:spPr>
          <a:xfrm>
            <a:off x="3757193" y="2502921"/>
            <a:ext cx="999366" cy="9615"/>
          </a:xfrm>
          <a:prstGeom prst="straightConnector1">
            <a:avLst/>
          </a:prstGeom>
          <a:ln w="1174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54CEC1C-4B90-127D-669C-049BCE471EB2}"/>
              </a:ext>
            </a:extLst>
          </p:cNvPr>
          <p:cNvCxnSpPr>
            <a:cxnSpLocks/>
          </p:cNvCxnSpPr>
          <p:nvPr/>
        </p:nvCxnSpPr>
        <p:spPr>
          <a:xfrm>
            <a:off x="7546821" y="2511020"/>
            <a:ext cx="999366" cy="9615"/>
          </a:xfrm>
          <a:prstGeom prst="straightConnector1">
            <a:avLst/>
          </a:prstGeom>
          <a:ln w="1174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CC2CB8B-194D-2FCA-D204-954F7A492AAD}"/>
              </a:ext>
            </a:extLst>
          </p:cNvPr>
          <p:cNvSpPr txBox="1"/>
          <p:nvPr/>
        </p:nvSpPr>
        <p:spPr>
          <a:xfrm>
            <a:off x="3745496" y="2571214"/>
            <a:ext cx="933447" cy="307777"/>
          </a:xfrm>
          <a:prstGeom prst="rect">
            <a:avLst/>
          </a:prstGeom>
          <a:noFill/>
        </p:spPr>
        <p:txBody>
          <a:bodyPr wrap="square" rtlCol="0">
            <a:spAutoFit/>
          </a:bodyPr>
          <a:lstStyle/>
          <a:p>
            <a:r>
              <a:rPr lang="en-US" sz="1400" dirty="0"/>
              <a:t>16 days</a:t>
            </a:r>
          </a:p>
        </p:txBody>
      </p:sp>
      <p:sp>
        <p:nvSpPr>
          <p:cNvPr id="41" name="TextBox 40">
            <a:extLst>
              <a:ext uri="{FF2B5EF4-FFF2-40B4-BE49-F238E27FC236}">
                <a16:creationId xmlns:a16="http://schemas.microsoft.com/office/drawing/2014/main" id="{2FAAAA6B-B52E-FB99-F24D-36D30BD9088E}"/>
              </a:ext>
            </a:extLst>
          </p:cNvPr>
          <p:cNvSpPr txBox="1"/>
          <p:nvPr/>
        </p:nvSpPr>
        <p:spPr>
          <a:xfrm>
            <a:off x="7579780" y="2608583"/>
            <a:ext cx="933447" cy="307777"/>
          </a:xfrm>
          <a:prstGeom prst="rect">
            <a:avLst/>
          </a:prstGeom>
          <a:noFill/>
        </p:spPr>
        <p:txBody>
          <a:bodyPr wrap="square" rtlCol="0">
            <a:spAutoFit/>
          </a:bodyPr>
          <a:lstStyle/>
          <a:p>
            <a:r>
              <a:rPr lang="en-US" sz="1400" dirty="0"/>
              <a:t>14 days</a:t>
            </a:r>
          </a:p>
        </p:txBody>
      </p:sp>
    </p:spTree>
    <p:extLst>
      <p:ext uri="{BB962C8B-B14F-4D97-AF65-F5344CB8AC3E}">
        <p14:creationId xmlns:p14="http://schemas.microsoft.com/office/powerpoint/2010/main" val="1941964502"/>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Introductions &amp; housekeeping.</a:t>
            </a:r>
          </a:p>
          <a:p>
            <a:pPr>
              <a:lnSpc>
                <a:spcPct val="115000"/>
              </a:lnSpc>
              <a:spcBef>
                <a:spcPts val="0"/>
              </a:spcBef>
              <a:buFont typeface="+mj-lt"/>
              <a:buAutoNum type="arabicParenR"/>
            </a:pPr>
            <a:r>
              <a:rPr lang="en-US" kern="100" dirty="0">
                <a:solidFill>
                  <a:schemeClr val="bg1">
                    <a:lumMod val="50000"/>
                  </a:schemeClr>
                </a:solidFill>
                <a:latin typeface="Aptos Black" panose="020B0004020202020204" pitchFamily="34" charset="0"/>
                <a:cs typeface="Times New Roman" panose="02020603050405020304" pitchFamily="18" charset="0"/>
              </a:rPr>
              <a:t>Brief recap of July 16, 2024, meeting.</a:t>
            </a:r>
          </a:p>
          <a:p>
            <a:pPr>
              <a:lnSpc>
                <a:spcPct val="115000"/>
              </a:lnSpc>
              <a:spcBef>
                <a:spcPts val="0"/>
              </a:spcBef>
              <a:buFont typeface="+mj-lt"/>
              <a:buAutoNum type="arabicParenR"/>
            </a:pPr>
            <a:r>
              <a:rPr lang="en-US" kern="100" dirty="0">
                <a:solidFill>
                  <a:schemeClr val="bg1">
                    <a:lumMod val="50000"/>
                  </a:schemeClr>
                </a:solidFill>
                <a:latin typeface="Aptos Black" panose="020B0004020202020204" pitchFamily="34" charset="0"/>
                <a:cs typeface="Times New Roman" panose="02020603050405020304" pitchFamily="18" charset="0"/>
              </a:rPr>
              <a:t>What will be published?</a:t>
            </a:r>
          </a:p>
          <a:p>
            <a:pPr>
              <a:lnSpc>
                <a:spcPct val="115000"/>
              </a:lnSpc>
              <a:spcBef>
                <a:spcPts val="0"/>
              </a:spcBef>
              <a:buFont typeface="+mj-lt"/>
              <a:buAutoNum type="arabicParenR"/>
            </a:pPr>
            <a:r>
              <a:rPr lang="en-US" kern="100" dirty="0">
                <a:solidFill>
                  <a:schemeClr val="bg1">
                    <a:lumMod val="50000"/>
                  </a:schemeClr>
                </a:solidFill>
                <a:latin typeface="Aptos Black" panose="020B0004020202020204" pitchFamily="34" charset="0"/>
                <a:cs typeface="Times New Roman" panose="02020603050405020304" pitchFamily="18" charset="0"/>
              </a:rPr>
              <a:t>Federal Provider types.</a:t>
            </a:r>
          </a:p>
          <a:p>
            <a:pPr>
              <a:lnSpc>
                <a:spcPct val="115000"/>
              </a:lnSpc>
              <a:spcBef>
                <a:spcPts val="0"/>
              </a:spcBef>
              <a:buFont typeface="+mj-lt"/>
              <a:buAutoNum type="arabicParenR"/>
            </a:pPr>
            <a:r>
              <a:rPr lang="en-US" kern="100" dirty="0">
                <a:solidFill>
                  <a:schemeClr val="bg1">
                    <a:lumMod val="50000"/>
                  </a:schemeClr>
                </a:solidFill>
                <a:latin typeface="Aptos Black" panose="020B0004020202020204" pitchFamily="34" charset="0"/>
                <a:cs typeface="Times New Roman" panose="02020603050405020304" pitchFamily="18" charset="0"/>
              </a:rPr>
              <a:t>Details on the initial “seed” template.</a:t>
            </a:r>
          </a:p>
          <a:p>
            <a:pPr marR="0" lvl="0">
              <a:lnSpc>
                <a:spcPct val="115000"/>
              </a:lnSpc>
              <a:spcBef>
                <a:spcPts val="0"/>
              </a:spcBef>
              <a:spcAft>
                <a:spcPts val="0"/>
              </a:spcAft>
              <a:buFont typeface="+mj-lt"/>
              <a:buAutoNum type="arabicParenR"/>
            </a:pPr>
            <a:r>
              <a:rPr lang="en-US" kern="100" dirty="0">
                <a:solidFill>
                  <a:schemeClr val="bg1">
                    <a:lumMod val="50000"/>
                  </a:schemeClr>
                </a:solidFill>
                <a:latin typeface="Aptos Black" panose="020B0004020202020204" pitchFamily="34" charset="0"/>
                <a:cs typeface="Times New Roman" panose="02020603050405020304" pitchFamily="18" charset="0"/>
              </a:rPr>
              <a:t>Timeline.</a:t>
            </a:r>
          </a:p>
          <a:p>
            <a:pPr>
              <a:lnSpc>
                <a:spcPct val="115000"/>
              </a:lnSpc>
              <a:spcBef>
                <a:spcPts val="0"/>
              </a:spcBef>
              <a:buFont typeface="+mj-lt"/>
              <a:buAutoNum type="arabicParenR"/>
            </a:pPr>
            <a:r>
              <a:rPr lang="en-US" kern="100" dirty="0">
                <a:latin typeface="Aptos Black" panose="020B0004020202020204" pitchFamily="34" charset="0"/>
                <a:cs typeface="Times New Roman" panose="02020603050405020304" pitchFamily="18" charset="0"/>
              </a:rPr>
              <a:t>The challenge of the first review.</a:t>
            </a:r>
          </a:p>
          <a:p>
            <a:pPr marL="342900" marR="0" lvl="0" indent="-342900">
              <a:lnSpc>
                <a:spcPct val="115000"/>
              </a:lnSpc>
              <a:spcBef>
                <a:spcPts val="0"/>
              </a:spcBef>
              <a:spcAft>
                <a:spcPts val="80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Questions.</a:t>
            </a:r>
          </a:p>
          <a:p>
            <a:pPr marL="457200" marR="0">
              <a:spcBef>
                <a:spcPts val="0"/>
              </a:spcBef>
              <a:spcAft>
                <a:spcPts val="0"/>
              </a:spcAft>
            </a:pPr>
            <a:endParaRPr lang="en-US" dirty="0"/>
          </a:p>
        </p:txBody>
      </p:sp>
      <p:sp>
        <p:nvSpPr>
          <p:cNvPr id="4" name="Slide Number Placeholder 3"/>
          <p:cNvSpPr>
            <a:spLocks noGrp="1"/>
          </p:cNvSpPr>
          <p:nvPr>
            <p:ph type="sldNum" sz="quarter" idx="12"/>
          </p:nvPr>
        </p:nvSpPr>
        <p:spPr/>
        <p:txBody>
          <a:bodyPr/>
          <a:lstStyle/>
          <a:p>
            <a:fld id="{62DBCB69-547C-4F68-819F-474A80AB012D}" type="slidenum">
              <a:rPr lang="en-US" smtClean="0"/>
              <a:t>27</a:t>
            </a:fld>
            <a:endParaRPr lang="en-US"/>
          </a:p>
        </p:txBody>
      </p:sp>
    </p:spTree>
    <p:extLst>
      <p:ext uri="{BB962C8B-B14F-4D97-AF65-F5344CB8AC3E}">
        <p14:creationId xmlns:p14="http://schemas.microsoft.com/office/powerpoint/2010/main" val="541185852"/>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4E4B1-1ADB-9647-9AB2-77A8F34C547B}"/>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7FEAC485-E007-65BD-A7D5-BFCFB635E54B}"/>
              </a:ext>
            </a:extLst>
          </p:cNvPr>
          <p:cNvPicPr>
            <a:picLocks noGrp="1" noChangeAspect="1"/>
          </p:cNvPicPr>
          <p:nvPr>
            <p:ph idx="1"/>
          </p:nvPr>
        </p:nvPicPr>
        <p:blipFill>
          <a:blip r:embed="rId2"/>
          <a:stretch>
            <a:fillRect/>
          </a:stretch>
        </p:blipFill>
        <p:spPr>
          <a:xfrm>
            <a:off x="32442" y="136525"/>
            <a:ext cx="8153399" cy="6522720"/>
          </a:xfrm>
        </p:spPr>
      </p:pic>
      <p:sp>
        <p:nvSpPr>
          <p:cNvPr id="4" name="Slide Number Placeholder 3">
            <a:extLst>
              <a:ext uri="{FF2B5EF4-FFF2-40B4-BE49-F238E27FC236}">
                <a16:creationId xmlns:a16="http://schemas.microsoft.com/office/drawing/2014/main" id="{1C1A7532-D016-69D5-C77C-372C98F4DDEA}"/>
              </a:ext>
            </a:extLst>
          </p:cNvPr>
          <p:cNvSpPr>
            <a:spLocks noGrp="1"/>
          </p:cNvSpPr>
          <p:nvPr>
            <p:ph type="sldNum" sz="quarter" idx="12"/>
          </p:nvPr>
        </p:nvSpPr>
        <p:spPr/>
        <p:txBody>
          <a:bodyPr/>
          <a:lstStyle/>
          <a:p>
            <a:fld id="{62DBCB69-547C-4F68-819F-474A80AB012D}" type="slidenum">
              <a:rPr lang="en-US" smtClean="0"/>
              <a:t>28</a:t>
            </a:fld>
            <a:endParaRPr lang="en-US"/>
          </a:p>
        </p:txBody>
      </p:sp>
    </p:spTree>
    <p:extLst>
      <p:ext uri="{BB962C8B-B14F-4D97-AF65-F5344CB8AC3E}">
        <p14:creationId xmlns:p14="http://schemas.microsoft.com/office/powerpoint/2010/main" val="3972480083"/>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43590-8FEE-857E-35C7-574392FB5A60}"/>
              </a:ext>
            </a:extLst>
          </p:cNvPr>
          <p:cNvSpPr>
            <a:spLocks noGrp="1"/>
          </p:cNvSpPr>
          <p:nvPr>
            <p:ph type="title"/>
          </p:nvPr>
        </p:nvSpPr>
        <p:spPr/>
        <p:txBody>
          <a:bodyPr/>
          <a:lstStyle/>
          <a:p>
            <a:r>
              <a:rPr lang="en-US" dirty="0"/>
              <a:t>Individual Provider Type Profile</a:t>
            </a:r>
          </a:p>
        </p:txBody>
      </p:sp>
      <p:sp>
        <p:nvSpPr>
          <p:cNvPr id="3" name="Content Placeholder 2">
            <a:extLst>
              <a:ext uri="{FF2B5EF4-FFF2-40B4-BE49-F238E27FC236}">
                <a16:creationId xmlns:a16="http://schemas.microsoft.com/office/drawing/2014/main" id="{45DEBC66-F98B-3BF5-0907-15646A359ED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B4FE286-8D22-C203-015E-80A9F37B5B38}"/>
              </a:ext>
            </a:extLst>
          </p:cNvPr>
          <p:cNvSpPr>
            <a:spLocks noGrp="1"/>
          </p:cNvSpPr>
          <p:nvPr>
            <p:ph type="sldNum" sz="quarter" idx="12"/>
          </p:nvPr>
        </p:nvSpPr>
        <p:spPr/>
        <p:txBody>
          <a:bodyPr/>
          <a:lstStyle/>
          <a:p>
            <a:fld id="{62DBCB69-547C-4F68-819F-474A80AB012D}" type="slidenum">
              <a:rPr lang="en-US" smtClean="0"/>
              <a:t>29</a:t>
            </a:fld>
            <a:endParaRPr lang="en-US"/>
          </a:p>
        </p:txBody>
      </p:sp>
      <p:pic>
        <p:nvPicPr>
          <p:cNvPr id="10" name="Picture 9">
            <a:extLst>
              <a:ext uri="{FF2B5EF4-FFF2-40B4-BE49-F238E27FC236}">
                <a16:creationId xmlns:a16="http://schemas.microsoft.com/office/drawing/2014/main" id="{6BDFD7C2-9406-BE23-57DF-F441C400C549}"/>
              </a:ext>
            </a:extLst>
          </p:cNvPr>
          <p:cNvPicPr>
            <a:picLocks noChangeAspect="1"/>
          </p:cNvPicPr>
          <p:nvPr/>
        </p:nvPicPr>
        <p:blipFill>
          <a:blip r:embed="rId2"/>
          <a:stretch>
            <a:fillRect/>
          </a:stretch>
        </p:blipFill>
        <p:spPr>
          <a:xfrm>
            <a:off x="0" y="1014169"/>
            <a:ext cx="9144000" cy="4829662"/>
          </a:xfrm>
          <a:prstGeom prst="rect">
            <a:avLst/>
          </a:prstGeom>
        </p:spPr>
      </p:pic>
    </p:spTree>
    <p:extLst>
      <p:ext uri="{BB962C8B-B14F-4D97-AF65-F5344CB8AC3E}">
        <p14:creationId xmlns:p14="http://schemas.microsoft.com/office/powerpoint/2010/main" val="3026092753"/>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Introductions &amp; housekeeping.</a:t>
            </a:r>
          </a:p>
          <a:p>
            <a:pPr marL="342900" marR="0" lvl="0" indent="-342900">
              <a:lnSpc>
                <a:spcPct val="115000"/>
              </a:lnSpc>
              <a:spcBef>
                <a:spcPts val="0"/>
              </a:spcBef>
              <a:spcAft>
                <a:spcPts val="0"/>
              </a:spcAft>
              <a:buFont typeface="+mj-lt"/>
              <a:buAutoNum type="arabicParenR"/>
            </a:pPr>
            <a:r>
              <a:rPr lang="en-US" kern="100" dirty="0">
                <a:effectLst/>
                <a:latin typeface="Aptos Black" panose="020B0004020202020204" pitchFamily="34" charset="0"/>
                <a:ea typeface="Aptos" panose="020B0004020202020204" pitchFamily="34" charset="0"/>
                <a:cs typeface="Times New Roman" panose="02020603050405020304" pitchFamily="18" charset="0"/>
              </a:rPr>
              <a:t>Brief recap of July 16, 2024, meeting.</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What will be published?</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Federal Provider types.</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Details on the initial “seed” template.</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Timeline.</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The challenge of the first review.</a:t>
            </a:r>
          </a:p>
          <a:p>
            <a:pPr marL="342900" marR="0" lvl="0" indent="-342900">
              <a:lnSpc>
                <a:spcPct val="115000"/>
              </a:lnSpc>
              <a:spcBef>
                <a:spcPts val="0"/>
              </a:spcBef>
              <a:spcAft>
                <a:spcPts val="80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Questions.</a:t>
            </a:r>
          </a:p>
          <a:p>
            <a:pPr marL="457200" marR="0">
              <a:spcBef>
                <a:spcPts val="0"/>
              </a:spcBef>
              <a:spcAft>
                <a:spcPts val="0"/>
              </a:spcAft>
            </a:pPr>
            <a:endParaRPr lang="en-US" dirty="0"/>
          </a:p>
        </p:txBody>
      </p:sp>
      <p:sp>
        <p:nvSpPr>
          <p:cNvPr id="4" name="Slide Number Placeholder 3"/>
          <p:cNvSpPr>
            <a:spLocks noGrp="1"/>
          </p:cNvSpPr>
          <p:nvPr>
            <p:ph type="sldNum" sz="quarter" idx="12"/>
          </p:nvPr>
        </p:nvSpPr>
        <p:spPr/>
        <p:txBody>
          <a:bodyPr/>
          <a:lstStyle/>
          <a:p>
            <a:fld id="{62DBCB69-547C-4F68-819F-474A80AB012D}" type="slidenum">
              <a:rPr lang="en-US" smtClean="0"/>
              <a:t>3</a:t>
            </a:fld>
            <a:endParaRPr lang="en-US"/>
          </a:p>
        </p:txBody>
      </p:sp>
    </p:spTree>
    <p:extLst>
      <p:ext uri="{BB962C8B-B14F-4D97-AF65-F5344CB8AC3E}">
        <p14:creationId xmlns:p14="http://schemas.microsoft.com/office/powerpoint/2010/main" val="2249416819"/>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AD6C6-5AEB-FC64-1563-4210D7817A5F}"/>
              </a:ext>
            </a:extLst>
          </p:cNvPr>
          <p:cNvSpPr>
            <a:spLocks noGrp="1"/>
          </p:cNvSpPr>
          <p:nvPr>
            <p:ph type="title"/>
          </p:nvPr>
        </p:nvSpPr>
        <p:spPr/>
        <p:txBody>
          <a:bodyPr>
            <a:normAutofit/>
          </a:bodyPr>
          <a:lstStyle/>
          <a:p>
            <a:r>
              <a:rPr lang="en-US" dirty="0"/>
              <a:t>Facility Provider Type Profile</a:t>
            </a:r>
          </a:p>
        </p:txBody>
      </p:sp>
      <p:sp>
        <p:nvSpPr>
          <p:cNvPr id="3" name="Content Placeholder 2">
            <a:extLst>
              <a:ext uri="{FF2B5EF4-FFF2-40B4-BE49-F238E27FC236}">
                <a16:creationId xmlns:a16="http://schemas.microsoft.com/office/drawing/2014/main" id="{5416F0BA-1598-40F6-9313-55669759980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0D4730A-5861-E01C-6609-2CB0C059A03A}"/>
              </a:ext>
            </a:extLst>
          </p:cNvPr>
          <p:cNvSpPr>
            <a:spLocks noGrp="1"/>
          </p:cNvSpPr>
          <p:nvPr>
            <p:ph type="sldNum" sz="quarter" idx="12"/>
          </p:nvPr>
        </p:nvSpPr>
        <p:spPr/>
        <p:txBody>
          <a:bodyPr/>
          <a:lstStyle/>
          <a:p>
            <a:fld id="{62DBCB69-547C-4F68-819F-474A80AB012D}" type="slidenum">
              <a:rPr lang="en-US" smtClean="0"/>
              <a:t>30</a:t>
            </a:fld>
            <a:endParaRPr lang="en-US"/>
          </a:p>
        </p:txBody>
      </p:sp>
      <p:pic>
        <p:nvPicPr>
          <p:cNvPr id="8" name="Picture 7">
            <a:extLst>
              <a:ext uri="{FF2B5EF4-FFF2-40B4-BE49-F238E27FC236}">
                <a16:creationId xmlns:a16="http://schemas.microsoft.com/office/drawing/2014/main" id="{BCECB6F2-89AA-9E18-E6C3-32B27262207A}"/>
              </a:ext>
            </a:extLst>
          </p:cNvPr>
          <p:cNvPicPr>
            <a:picLocks noChangeAspect="1"/>
          </p:cNvPicPr>
          <p:nvPr/>
        </p:nvPicPr>
        <p:blipFill>
          <a:blip r:embed="rId2"/>
          <a:stretch>
            <a:fillRect/>
          </a:stretch>
        </p:blipFill>
        <p:spPr>
          <a:xfrm>
            <a:off x="0" y="2392360"/>
            <a:ext cx="9144000" cy="2073279"/>
          </a:xfrm>
          <a:prstGeom prst="rect">
            <a:avLst/>
          </a:prstGeom>
        </p:spPr>
      </p:pic>
    </p:spTree>
    <p:extLst>
      <p:ext uri="{BB962C8B-B14F-4D97-AF65-F5344CB8AC3E}">
        <p14:creationId xmlns:p14="http://schemas.microsoft.com/office/powerpoint/2010/main" val="2207084845"/>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D7CD1D-F355-8F84-6CEF-203291F97947}"/>
              </a:ext>
            </a:extLst>
          </p:cNvPr>
          <p:cNvSpPr>
            <a:spLocks noGrp="1"/>
          </p:cNvSpPr>
          <p:nvPr>
            <p:ph type="title"/>
          </p:nvPr>
        </p:nvSpPr>
        <p:spPr/>
        <p:txBody>
          <a:bodyPr>
            <a:normAutofit/>
          </a:bodyPr>
          <a:lstStyle/>
          <a:p>
            <a:pPr>
              <a:lnSpc>
                <a:spcPct val="115000"/>
              </a:lnSpc>
              <a:spcBef>
                <a:spcPts val="0"/>
              </a:spcBef>
            </a:pPr>
            <a:r>
              <a:rPr lang="en-US" kern="100" dirty="0">
                <a:latin typeface="Aptos Black" panose="020B0004020202020204" pitchFamily="34" charset="0"/>
                <a:cs typeface="Times New Roman" panose="02020603050405020304" pitchFamily="18" charset="0"/>
              </a:rPr>
              <a:t>The challenge of the first review.</a:t>
            </a:r>
          </a:p>
        </p:txBody>
      </p:sp>
      <p:sp>
        <p:nvSpPr>
          <p:cNvPr id="4" name="Content Placeholder 3">
            <a:extLst>
              <a:ext uri="{FF2B5EF4-FFF2-40B4-BE49-F238E27FC236}">
                <a16:creationId xmlns:a16="http://schemas.microsoft.com/office/drawing/2014/main" id="{9FDF16EB-CA41-74B7-7B3A-0241245A857A}"/>
              </a:ext>
            </a:extLst>
          </p:cNvPr>
          <p:cNvSpPr>
            <a:spLocks noGrp="1"/>
          </p:cNvSpPr>
          <p:nvPr>
            <p:ph idx="1"/>
          </p:nvPr>
        </p:nvSpPr>
        <p:spPr/>
        <p:txBody>
          <a:bodyPr>
            <a:normAutofit/>
          </a:bodyPr>
          <a:lstStyle/>
          <a:p>
            <a:pPr marL="742950" marR="0" lvl="1" indent="-285750">
              <a:lnSpc>
                <a:spcPct val="115000"/>
              </a:lnSpc>
              <a:spcBef>
                <a:spcPts val="0"/>
              </a:spcBef>
              <a:spcAft>
                <a:spcPts val="0"/>
              </a:spcAft>
              <a:buFont typeface="+mj-lt"/>
              <a:buAutoNum type="alphaLcParenR"/>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Over 41K rows of provider NPI-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ProviderType</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combo to be reviewed in 40 calendar days – how well can this be done?</a:t>
            </a:r>
          </a:p>
          <a:p>
            <a:pPr marL="742950" marR="0" lvl="1" indent="-285750">
              <a:lnSpc>
                <a:spcPct val="115000"/>
              </a:lnSpc>
              <a:spcBef>
                <a:spcPts val="0"/>
              </a:spcBef>
              <a:spcAft>
                <a:spcPts val="0"/>
              </a:spcAft>
              <a:buFont typeface="+mj-lt"/>
              <a:buAutoNum type="alphaLcParenR"/>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Suggest gathering your best available data analysts around the claims and provider network domains and explain the challenge to them</a:t>
            </a:r>
          </a:p>
          <a:p>
            <a:pPr lvl="2" indent="-285750">
              <a:lnSpc>
                <a:spcPct val="115000"/>
              </a:lnSpc>
              <a:spcBef>
                <a:spcPts val="0"/>
              </a:spcBef>
              <a:buFont typeface="+mj-lt"/>
              <a:buAutoNum type="alphaLcParenR"/>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Explain the need to them “Need industry consensus on correct provider classification irrespective provider being inside or outside the company’s network(s).”</a:t>
            </a:r>
          </a:p>
          <a:p>
            <a:pPr lvl="2" indent="-285750">
              <a:lnSpc>
                <a:spcPct val="115000"/>
              </a:lnSpc>
              <a:spcBef>
                <a:spcPts val="0"/>
              </a:spcBef>
              <a:buFont typeface="+mj-lt"/>
              <a:buAutoNum type="alphaLcParenR"/>
            </a:pPr>
            <a:r>
              <a:rPr lang="en-US" sz="1400" kern="100" dirty="0">
                <a:latin typeface="Aptos" panose="020B0004020202020204" pitchFamily="34" charset="0"/>
                <a:ea typeface="Aptos" panose="020B0004020202020204" pitchFamily="34" charset="0"/>
                <a:cs typeface="Times New Roman" panose="02020603050405020304" pitchFamily="18" charset="0"/>
              </a:rPr>
              <a:t>Provide the initial seed templates &amp; solicit ideas on how best to approach the challenging number of providers and triage the NPIs to review.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15000"/>
              </a:lnSpc>
              <a:spcBef>
                <a:spcPts val="0"/>
              </a:spcBef>
              <a:buFont typeface="+mj-lt"/>
              <a:buAutoNum type="alphaLcParenR"/>
            </a:pPr>
            <a:r>
              <a:rPr lang="en-US" sz="1400" kern="100" dirty="0">
                <a:latin typeface="Aptos" panose="020B0004020202020204" pitchFamily="34" charset="0"/>
                <a:ea typeface="Aptos" panose="020B0004020202020204" pitchFamily="34" charset="0"/>
                <a:cs typeface="Times New Roman" panose="02020603050405020304" pitchFamily="18" charset="0"/>
              </a:rPr>
              <a:t>Collaboration between issuers needed. AID willing to host issuer meetings within its premises if required. </a:t>
            </a:r>
            <a:endParaRPr lang="en-US" sz="1000" kern="100" dirty="0">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lphaLcParenR"/>
            </a:pPr>
            <a:r>
              <a:rPr lang="en-US" sz="1400" kern="100" dirty="0">
                <a:latin typeface="Aptos" panose="020B0004020202020204" pitchFamily="34" charset="0"/>
                <a:ea typeface="Aptos" panose="020B0004020202020204" pitchFamily="34" charset="0"/>
                <a:cs typeface="Times New Roman" panose="02020603050405020304" pitchFamily="18" charset="0"/>
              </a:rPr>
              <a:t>AID suggests prioritization of PTNP review with sparse provider types first.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p>
          <a:p>
            <a:pPr marL="742950" marR="0" lvl="1" indent="-285750">
              <a:lnSpc>
                <a:spcPct val="115000"/>
              </a:lnSpc>
              <a:spcBef>
                <a:spcPts val="0"/>
              </a:spcBef>
              <a:spcAft>
                <a:spcPts val="0"/>
              </a:spcAft>
              <a:buFont typeface="+mj-lt"/>
              <a:buAutoNum type="alphaLcParenR"/>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AID will help in the triage of potential NPI (mis)classifications as best as it can.</a:t>
            </a:r>
          </a:p>
          <a:p>
            <a:pPr marL="1143000" marR="0" lvl="2" indent="-228600">
              <a:lnSpc>
                <a:spcPct val="115000"/>
              </a:lnSpc>
              <a:spcBef>
                <a:spcPts val="0"/>
              </a:spcBef>
              <a:spcAft>
                <a:spcPts val="0"/>
              </a:spcAft>
              <a:buFont typeface="+mj-lt"/>
              <a:buAutoNum type="romanLcParenR"/>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Based on the APCD -will issue deletion suggestions based on lack of claims since 2022. </a:t>
            </a:r>
          </a:p>
          <a:p>
            <a:pPr marL="1143000" marR="0" lvl="2" indent="-228600">
              <a:lnSpc>
                <a:spcPct val="115000"/>
              </a:lnSpc>
              <a:spcBef>
                <a:spcPts val="0"/>
              </a:spcBef>
              <a:spcAft>
                <a:spcPts val="0"/>
              </a:spcAft>
              <a:buFont typeface="+mj-lt"/>
              <a:buAutoNum type="romanLcParenR"/>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Will issue deletion suggestions based on facility-individual misclassification by 1 issuer group. </a:t>
            </a:r>
          </a:p>
          <a:p>
            <a:pPr marL="1143000" marR="0" lvl="2" indent="-228600">
              <a:lnSpc>
                <a:spcPct val="115000"/>
              </a:lnSpc>
              <a:spcBef>
                <a:spcPts val="0"/>
              </a:spcBef>
              <a:spcAft>
                <a:spcPts val="0"/>
              </a:spcAft>
              <a:buFont typeface="+mj-lt"/>
              <a:buAutoNum type="romanLcParenR"/>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The two bullets are flagged in the initial “seed” list.</a:t>
            </a:r>
          </a:p>
          <a:p>
            <a:pPr marL="1143000" marR="0" lvl="2" indent="-228600">
              <a:lnSpc>
                <a:spcPct val="115000"/>
              </a:lnSpc>
              <a:spcBef>
                <a:spcPts val="0"/>
              </a:spcBef>
              <a:spcAft>
                <a:spcPts val="800"/>
              </a:spcAft>
              <a:buFont typeface="+mj-lt"/>
              <a:buAutoNum type="romanLcParenR"/>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Will provide each issuer group a triage report customized for the issuer group.</a:t>
            </a:r>
          </a:p>
        </p:txBody>
      </p:sp>
      <p:sp>
        <p:nvSpPr>
          <p:cNvPr id="2" name="Slide Number Placeholder 1">
            <a:extLst>
              <a:ext uri="{FF2B5EF4-FFF2-40B4-BE49-F238E27FC236}">
                <a16:creationId xmlns:a16="http://schemas.microsoft.com/office/drawing/2014/main" id="{78A1AD5C-DFDE-FFEF-AFF1-FC23B85367EA}"/>
              </a:ext>
            </a:extLst>
          </p:cNvPr>
          <p:cNvSpPr>
            <a:spLocks noGrp="1"/>
          </p:cNvSpPr>
          <p:nvPr>
            <p:ph type="sldNum" sz="quarter" idx="12"/>
          </p:nvPr>
        </p:nvSpPr>
        <p:spPr/>
        <p:txBody>
          <a:bodyPr/>
          <a:lstStyle/>
          <a:p>
            <a:fld id="{62DBCB69-547C-4F68-819F-474A80AB012D}" type="slidenum">
              <a:rPr lang="en-US" smtClean="0"/>
              <a:t>31</a:t>
            </a:fld>
            <a:endParaRPr lang="en-US"/>
          </a:p>
        </p:txBody>
      </p:sp>
    </p:spTree>
    <p:extLst>
      <p:ext uri="{BB962C8B-B14F-4D97-AF65-F5344CB8AC3E}">
        <p14:creationId xmlns:p14="http://schemas.microsoft.com/office/powerpoint/2010/main" val="31969178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73BA4-39DF-5119-B565-98849FB378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3940700-6A4C-C3A2-E85F-2D9C4C7C8B2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F56F413-69A3-2733-E7FA-9AB3708297BA}"/>
              </a:ext>
            </a:extLst>
          </p:cNvPr>
          <p:cNvSpPr>
            <a:spLocks noGrp="1"/>
          </p:cNvSpPr>
          <p:nvPr>
            <p:ph type="sldNum" sz="quarter" idx="12"/>
          </p:nvPr>
        </p:nvSpPr>
        <p:spPr/>
        <p:txBody>
          <a:bodyPr/>
          <a:lstStyle/>
          <a:p>
            <a:fld id="{62DBCB69-547C-4F68-819F-474A80AB012D}" type="slidenum">
              <a:rPr lang="en-US" smtClean="0"/>
              <a:t>32</a:t>
            </a:fld>
            <a:endParaRPr lang="en-US"/>
          </a:p>
        </p:txBody>
      </p:sp>
      <p:pic>
        <p:nvPicPr>
          <p:cNvPr id="7" name="Picture 6">
            <a:extLst>
              <a:ext uri="{FF2B5EF4-FFF2-40B4-BE49-F238E27FC236}">
                <a16:creationId xmlns:a16="http://schemas.microsoft.com/office/drawing/2014/main" id="{7FF9D1E3-A981-A037-5E0A-CDA261ED21B8}"/>
              </a:ext>
            </a:extLst>
          </p:cNvPr>
          <p:cNvPicPr>
            <a:picLocks noChangeAspect="1"/>
          </p:cNvPicPr>
          <p:nvPr/>
        </p:nvPicPr>
        <p:blipFill>
          <a:blip r:embed="rId2"/>
          <a:stretch>
            <a:fillRect/>
          </a:stretch>
        </p:blipFill>
        <p:spPr>
          <a:xfrm>
            <a:off x="285750" y="0"/>
            <a:ext cx="8572499" cy="6858000"/>
          </a:xfrm>
          <a:prstGeom prst="rect">
            <a:avLst/>
          </a:prstGeom>
        </p:spPr>
      </p:pic>
    </p:spTree>
    <p:extLst>
      <p:ext uri="{BB962C8B-B14F-4D97-AF65-F5344CB8AC3E}">
        <p14:creationId xmlns:p14="http://schemas.microsoft.com/office/powerpoint/2010/main" val="2566974673"/>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tdasgupta\AppData\Local\Microsoft\Windows\Temporary Internet Files\Content.IE5\VO259DFF\MP900398831[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841812" y="2590800"/>
            <a:ext cx="6149788" cy="40161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782549"/>
          </a:xfrm>
        </p:spPr>
        <p:txBody>
          <a:bodyPr>
            <a:normAutofit fontScale="90000"/>
          </a:bodyPr>
          <a:lstStyle/>
          <a:p>
            <a:r>
              <a:rPr lang="en-US" sz="5400" b="1" dirty="0"/>
              <a:t>          Questions?</a:t>
            </a:r>
          </a:p>
        </p:txBody>
      </p:sp>
      <p:sp>
        <p:nvSpPr>
          <p:cNvPr id="3" name="Content Placeholder 2"/>
          <p:cNvSpPr>
            <a:spLocks noGrp="1"/>
          </p:cNvSpPr>
          <p:nvPr>
            <p:ph idx="1"/>
          </p:nvPr>
        </p:nvSpPr>
        <p:spPr>
          <a:xfrm>
            <a:off x="457200" y="1017142"/>
            <a:ext cx="8229600" cy="5339208"/>
          </a:xfrm>
        </p:spPr>
        <p:txBody>
          <a:bodyPr>
            <a:normAutofit/>
          </a:bodyPr>
          <a:lstStyle/>
          <a:p>
            <a:pPr marL="0" indent="0" algn="ctr">
              <a:buNone/>
            </a:pPr>
            <a:endParaRPr lang="en-US" sz="2800" dirty="0">
              <a:hlinkClick r:id="rId3"/>
            </a:endParaRPr>
          </a:p>
          <a:p>
            <a:pPr marL="0" indent="0" algn="ctr">
              <a:buNone/>
            </a:pPr>
            <a:r>
              <a:rPr lang="en-US" dirty="0"/>
              <a:t>Email </a:t>
            </a:r>
          </a:p>
          <a:p>
            <a:pPr marL="0" indent="0" algn="ctr">
              <a:buNone/>
            </a:pPr>
            <a:r>
              <a:rPr lang="en-US" dirty="0">
                <a:hlinkClick r:id="rId4"/>
              </a:rPr>
              <a:t>RHLD.DataOversight@arkansas.gov</a:t>
            </a:r>
            <a:r>
              <a:rPr lang="en-US" dirty="0"/>
              <a:t>   </a:t>
            </a:r>
            <a:endParaRPr lang="en-US" sz="2800" dirty="0"/>
          </a:p>
          <a:p>
            <a:pPr marL="0" indent="0" algn="ctr">
              <a:buNone/>
            </a:pPr>
            <a:endParaRPr lang="en-US" sz="1100" dirty="0"/>
          </a:p>
          <a:p>
            <a:pPr marL="0" indent="0" algn="ctr">
              <a:buNone/>
            </a:pPr>
            <a:endParaRPr lang="en-US" sz="4400" dirty="0"/>
          </a:p>
        </p:txBody>
      </p:sp>
      <p:pic>
        <p:nvPicPr>
          <p:cNvPr id="6" name="Picture 19" descr="C:\Users\tdasgupta\Documents\AID logo.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43800" y="5267325"/>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
          <a:stretch/>
        </p:blipFill>
        <p:spPr bwMode="auto">
          <a:xfrm>
            <a:off x="13448" y="5105400"/>
            <a:ext cx="1702166"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62DBCB69-547C-4F68-819F-474A80AB012D}" type="slidenum">
              <a:rPr lang="en-US" smtClean="0"/>
              <a:t>33</a:t>
            </a:fld>
            <a:endParaRPr lang="en-US"/>
          </a:p>
        </p:txBody>
      </p:sp>
    </p:spTree>
    <p:extLst>
      <p:ext uri="{BB962C8B-B14F-4D97-AF65-F5344CB8AC3E}">
        <p14:creationId xmlns:p14="http://schemas.microsoft.com/office/powerpoint/2010/main" val="2490661247"/>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5849F1-5FE0-8385-E56E-66B3119C165A}"/>
              </a:ext>
            </a:extLst>
          </p:cNvPr>
          <p:cNvSpPr>
            <a:spLocks noGrp="1"/>
          </p:cNvSpPr>
          <p:nvPr>
            <p:ph type="title"/>
          </p:nvPr>
        </p:nvSpPr>
        <p:spPr/>
        <p:txBody>
          <a:bodyPr>
            <a:normAutofit/>
          </a:bodyPr>
          <a:lstStyle/>
          <a:p>
            <a:pPr marR="0" lvl="0">
              <a:lnSpc>
                <a:spcPct val="115000"/>
              </a:lnSpc>
              <a:spcBef>
                <a:spcPts val="0"/>
              </a:spcBef>
              <a:spcAft>
                <a:spcPts val="0"/>
              </a:spcAft>
            </a:pPr>
            <a:r>
              <a:rPr lang="en-US" kern="100" dirty="0">
                <a:effectLst/>
                <a:latin typeface="Aptos Black" panose="020B0004020202020204" pitchFamily="34" charset="0"/>
                <a:ea typeface="Aptos" panose="020B0004020202020204" pitchFamily="34" charset="0"/>
                <a:cs typeface="Times New Roman" panose="02020603050405020304" pitchFamily="18" charset="0"/>
              </a:rPr>
              <a:t>Brief recap of July 16, 2024, meeting.</a:t>
            </a:r>
          </a:p>
        </p:txBody>
      </p:sp>
      <p:sp>
        <p:nvSpPr>
          <p:cNvPr id="4" name="Slide Number Placeholder 3">
            <a:extLst>
              <a:ext uri="{FF2B5EF4-FFF2-40B4-BE49-F238E27FC236}">
                <a16:creationId xmlns:a16="http://schemas.microsoft.com/office/drawing/2014/main" id="{6BA36121-8152-C4A0-53D5-FB05D5635703}"/>
              </a:ext>
            </a:extLst>
          </p:cNvPr>
          <p:cNvSpPr>
            <a:spLocks noGrp="1"/>
          </p:cNvSpPr>
          <p:nvPr>
            <p:ph type="sldNum" sz="quarter" idx="12"/>
          </p:nvPr>
        </p:nvSpPr>
        <p:spPr/>
        <p:txBody>
          <a:bodyPr/>
          <a:lstStyle/>
          <a:p>
            <a:fld id="{62DBCB69-547C-4F68-819F-474A80AB012D}" type="slidenum">
              <a:rPr lang="en-US" smtClean="0"/>
              <a:t>4</a:t>
            </a:fld>
            <a:endParaRPr lang="en-US"/>
          </a:p>
        </p:txBody>
      </p:sp>
      <p:sp>
        <p:nvSpPr>
          <p:cNvPr id="6" name="Content Placeholder 5">
            <a:extLst>
              <a:ext uri="{FF2B5EF4-FFF2-40B4-BE49-F238E27FC236}">
                <a16:creationId xmlns:a16="http://schemas.microsoft.com/office/drawing/2014/main" id="{414B6524-9120-45E9-AEA5-48348D20915C}"/>
              </a:ext>
            </a:extLst>
          </p:cNvPr>
          <p:cNvSpPr>
            <a:spLocks noGrp="1"/>
          </p:cNvSpPr>
          <p:nvPr>
            <p:ph idx="1"/>
          </p:nvPr>
        </p:nvSpPr>
        <p:spPr/>
        <p:txBody>
          <a:bodyPr/>
          <a:lstStyle/>
          <a:p>
            <a:pPr lvl="1"/>
            <a:r>
              <a:rPr lang="en-US" dirty="0"/>
              <a:t>Why AID held back publishing meeting materials and the initial PTNP template for a month? </a:t>
            </a:r>
          </a:p>
          <a:p>
            <a:pPr lvl="1"/>
            <a:r>
              <a:rPr lang="en-US" dirty="0"/>
              <a:t>CMS-CCIIO NA Time and Distance standards applicable PY2026 &amp; AID’s decision to have one NA standard in the state.</a:t>
            </a:r>
          </a:p>
          <a:p>
            <a:pPr lvl="1"/>
            <a:r>
              <a:rPr lang="en-US" dirty="0"/>
              <a:t>AID will participate in the PTNP process for the first time using the APCD and other analysis, just like any other issuer and expects to be subject to the voting process.  </a:t>
            </a:r>
          </a:p>
          <a:p>
            <a:pPr marL="114300" indent="0">
              <a:spcBef>
                <a:spcPts val="0"/>
              </a:spcBef>
              <a:buNone/>
              <a:tabLst>
                <a:tab pos="1371600" algn="l"/>
              </a:tabLst>
            </a:pPr>
            <a:endParaRPr lang="en-US" sz="2600" dirty="0">
              <a:latin typeface="Aptos" panose="020B0004020202020204" pitchFamily="34" charset="0"/>
              <a:ea typeface="Aptos" panose="020B0004020202020204" pitchFamily="34" charset="0"/>
              <a:cs typeface="Aptos" panose="020B0004020202020204" pitchFamily="34" charset="0"/>
            </a:endParaRPr>
          </a:p>
          <a:p>
            <a:pPr marL="114300" indent="0">
              <a:spcBef>
                <a:spcPts val="0"/>
              </a:spcBef>
              <a:buNone/>
              <a:tabLst>
                <a:tab pos="1371600" algn="l"/>
              </a:tabLst>
            </a:pPr>
            <a:r>
              <a:rPr lang="en-US" sz="2600" dirty="0">
                <a:latin typeface="Aptos" panose="020B0004020202020204" pitchFamily="34" charset="0"/>
                <a:ea typeface="Aptos" panose="020B0004020202020204" pitchFamily="34" charset="0"/>
                <a:cs typeface="Aptos" panose="020B0004020202020204" pitchFamily="34" charset="0"/>
              </a:rPr>
              <a:t>   </a:t>
            </a:r>
          </a:p>
          <a:p>
            <a:pPr marL="114300" indent="0">
              <a:spcBef>
                <a:spcPts val="0"/>
              </a:spcBef>
              <a:buNone/>
              <a:tabLst>
                <a:tab pos="1371600" algn="l"/>
              </a:tabLst>
            </a:pPr>
            <a:endParaRPr lang="en-US" sz="2600" dirty="0">
              <a:latin typeface="Aptos" panose="020B0004020202020204" pitchFamily="34" charset="0"/>
              <a:ea typeface="Aptos" panose="020B0004020202020204" pitchFamily="34" charset="0"/>
              <a:cs typeface="Aptos" panose="020B0004020202020204" pitchFamily="34" charset="0"/>
            </a:endParaRPr>
          </a:p>
          <a:p>
            <a:pPr marL="0" indent="0">
              <a:buNone/>
            </a:pPr>
            <a:endParaRPr lang="en-US" dirty="0"/>
          </a:p>
        </p:txBody>
      </p:sp>
    </p:spTree>
    <p:extLst>
      <p:ext uri="{BB962C8B-B14F-4D97-AF65-F5344CB8AC3E}">
        <p14:creationId xmlns:p14="http://schemas.microsoft.com/office/powerpoint/2010/main" val="35671526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Introductions &amp; housekeeping.</a:t>
            </a:r>
          </a:p>
          <a:p>
            <a:pPr>
              <a:lnSpc>
                <a:spcPct val="115000"/>
              </a:lnSpc>
              <a:spcBef>
                <a:spcPts val="0"/>
              </a:spcBef>
              <a:buFont typeface="+mj-lt"/>
              <a:buAutoNum type="arabicParenR"/>
            </a:pPr>
            <a:r>
              <a:rPr lang="en-US" kern="100" dirty="0">
                <a:solidFill>
                  <a:schemeClr val="bg1">
                    <a:lumMod val="50000"/>
                  </a:schemeClr>
                </a:solidFill>
                <a:latin typeface="Aptos Black" panose="020B0004020202020204" pitchFamily="34" charset="0"/>
                <a:cs typeface="Times New Roman" panose="02020603050405020304" pitchFamily="18" charset="0"/>
              </a:rPr>
              <a:t>Brief recap of July 16, 2024, meeting.</a:t>
            </a:r>
          </a:p>
          <a:p>
            <a:pPr>
              <a:lnSpc>
                <a:spcPct val="115000"/>
              </a:lnSpc>
              <a:spcBef>
                <a:spcPts val="0"/>
              </a:spcBef>
              <a:buFont typeface="+mj-lt"/>
              <a:buAutoNum type="arabicParenR"/>
            </a:pPr>
            <a:r>
              <a:rPr lang="en-US" kern="100" dirty="0">
                <a:latin typeface="Aptos Black" panose="020B0004020202020204" pitchFamily="34" charset="0"/>
                <a:cs typeface="Times New Roman" panose="02020603050405020304" pitchFamily="18" charset="0"/>
              </a:rPr>
              <a:t>What will be published?</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Federal Provider types.</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Details on the initial “seed” template.</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Timeline.</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The challenge of the first review.</a:t>
            </a:r>
          </a:p>
          <a:p>
            <a:pPr marL="342900" marR="0" lvl="0" indent="-342900">
              <a:lnSpc>
                <a:spcPct val="115000"/>
              </a:lnSpc>
              <a:spcBef>
                <a:spcPts val="0"/>
              </a:spcBef>
              <a:spcAft>
                <a:spcPts val="80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Questions.</a:t>
            </a:r>
          </a:p>
          <a:p>
            <a:pPr marL="457200" marR="0">
              <a:spcBef>
                <a:spcPts val="0"/>
              </a:spcBef>
              <a:spcAft>
                <a:spcPts val="0"/>
              </a:spcAft>
            </a:pPr>
            <a:endParaRPr lang="en-US" dirty="0"/>
          </a:p>
        </p:txBody>
      </p:sp>
      <p:sp>
        <p:nvSpPr>
          <p:cNvPr id="4" name="Slide Number Placeholder 3"/>
          <p:cNvSpPr>
            <a:spLocks noGrp="1"/>
          </p:cNvSpPr>
          <p:nvPr>
            <p:ph type="sldNum" sz="quarter" idx="12"/>
          </p:nvPr>
        </p:nvSpPr>
        <p:spPr/>
        <p:txBody>
          <a:bodyPr/>
          <a:lstStyle/>
          <a:p>
            <a:fld id="{62DBCB69-547C-4F68-819F-474A80AB012D}" type="slidenum">
              <a:rPr lang="en-US" smtClean="0"/>
              <a:t>5</a:t>
            </a:fld>
            <a:endParaRPr lang="en-US"/>
          </a:p>
        </p:txBody>
      </p:sp>
    </p:spTree>
    <p:extLst>
      <p:ext uri="{BB962C8B-B14F-4D97-AF65-F5344CB8AC3E}">
        <p14:creationId xmlns:p14="http://schemas.microsoft.com/office/powerpoint/2010/main" val="1804109734"/>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D7CD1D-F355-8F84-6CEF-203291F97947}"/>
              </a:ext>
            </a:extLst>
          </p:cNvPr>
          <p:cNvSpPr>
            <a:spLocks noGrp="1"/>
          </p:cNvSpPr>
          <p:nvPr>
            <p:ph type="title"/>
          </p:nvPr>
        </p:nvSpPr>
        <p:spPr/>
        <p:txBody>
          <a:bodyPr>
            <a:normAutofit/>
          </a:bodyPr>
          <a:lstStyle/>
          <a:p>
            <a:pPr>
              <a:lnSpc>
                <a:spcPct val="115000"/>
              </a:lnSpc>
              <a:spcBef>
                <a:spcPts val="0"/>
              </a:spcBef>
            </a:pPr>
            <a:r>
              <a:rPr lang="en-US" kern="100" dirty="0">
                <a:latin typeface="Aptos Black" panose="020B0004020202020204" pitchFamily="34" charset="0"/>
                <a:cs typeface="Times New Roman" panose="02020603050405020304" pitchFamily="18" charset="0"/>
              </a:rPr>
              <a:t>What will be published?</a:t>
            </a:r>
          </a:p>
        </p:txBody>
      </p:sp>
      <p:sp>
        <p:nvSpPr>
          <p:cNvPr id="4" name="Content Placeholder 3">
            <a:extLst>
              <a:ext uri="{FF2B5EF4-FFF2-40B4-BE49-F238E27FC236}">
                <a16:creationId xmlns:a16="http://schemas.microsoft.com/office/drawing/2014/main" id="{9FDF16EB-CA41-74B7-7B3A-0241245A857A}"/>
              </a:ext>
            </a:extLst>
          </p:cNvPr>
          <p:cNvSpPr>
            <a:spLocks noGrp="1"/>
          </p:cNvSpPr>
          <p:nvPr>
            <p:ph idx="1"/>
          </p:nvPr>
        </p:nvSpPr>
        <p:spPr/>
        <p:txBody>
          <a:bodyPr>
            <a:normAutofit/>
          </a:bodyPr>
          <a:lstStyle/>
          <a:p>
            <a:pPr marL="742950" marR="0" lvl="1" indent="-285750">
              <a:lnSpc>
                <a:spcPct val="115000"/>
              </a:lnSpc>
              <a:spcBef>
                <a:spcPts val="0"/>
              </a:spcBef>
              <a:spcAft>
                <a:spcPts val="0"/>
              </a:spcAft>
              <a:buFont typeface="+mj-lt"/>
              <a:buAutoNum type="alphaLcParenR"/>
            </a:pPr>
            <a:r>
              <a:rPr lang="en-US" kern="100" dirty="0">
                <a:effectLst/>
                <a:latin typeface="Aptos" panose="020B0004020202020204" pitchFamily="34" charset="0"/>
                <a:ea typeface="Aptos" panose="020B0004020202020204" pitchFamily="34" charset="0"/>
                <a:cs typeface="Times New Roman" panose="02020603050405020304" pitchFamily="18" charset="0"/>
              </a:rPr>
              <a:t>Initial seed template.</a:t>
            </a:r>
          </a:p>
          <a:p>
            <a:pPr marL="742950" marR="0" lvl="1" indent="-285750">
              <a:lnSpc>
                <a:spcPct val="115000"/>
              </a:lnSpc>
              <a:spcBef>
                <a:spcPts val="0"/>
              </a:spcBef>
              <a:spcAft>
                <a:spcPts val="0"/>
              </a:spcAft>
              <a:buFont typeface="+mj-lt"/>
              <a:buAutoNum type="alphaLcParenR"/>
            </a:pPr>
            <a:r>
              <a:rPr lang="en-US" kern="100" dirty="0">
                <a:effectLst/>
                <a:latin typeface="Aptos" panose="020B0004020202020204" pitchFamily="34" charset="0"/>
                <a:ea typeface="Aptos" panose="020B0004020202020204" pitchFamily="34" charset="0"/>
                <a:cs typeface="Times New Roman" panose="02020603050405020304" pitchFamily="18" charset="0"/>
              </a:rPr>
              <a:t>Provider-Type taxonomies &amp; other definitions.</a:t>
            </a:r>
          </a:p>
          <a:p>
            <a:pPr marL="742950" marR="0" lvl="1" indent="-285750">
              <a:lnSpc>
                <a:spcPct val="115000"/>
              </a:lnSpc>
              <a:spcBef>
                <a:spcPts val="0"/>
              </a:spcBef>
              <a:spcAft>
                <a:spcPts val="0"/>
              </a:spcAft>
              <a:buFont typeface="+mj-lt"/>
              <a:buAutoNum type="alphaLcParenR"/>
            </a:pPr>
            <a:r>
              <a:rPr lang="en-US" kern="100" dirty="0">
                <a:effectLst/>
                <a:latin typeface="Aptos" panose="020B0004020202020204" pitchFamily="34" charset="0"/>
                <a:ea typeface="Aptos" panose="020B0004020202020204" pitchFamily="34" charset="0"/>
                <a:cs typeface="Times New Roman" panose="02020603050405020304" pitchFamily="18" charset="0"/>
              </a:rPr>
              <a:t>NA Process (annual timeline for NA processes) .</a:t>
            </a:r>
          </a:p>
          <a:p>
            <a:pPr marL="742950" marR="0" lvl="1" indent="-285750">
              <a:lnSpc>
                <a:spcPct val="115000"/>
              </a:lnSpc>
              <a:spcBef>
                <a:spcPts val="0"/>
              </a:spcBef>
              <a:spcAft>
                <a:spcPts val="800"/>
              </a:spcAft>
              <a:buFont typeface="+mj-lt"/>
              <a:buAutoNum type="alphaLcParenR"/>
            </a:pPr>
            <a:r>
              <a:rPr lang="en-US" kern="100" dirty="0">
                <a:effectLst/>
                <a:latin typeface="Aptos" panose="020B0004020202020204" pitchFamily="34" charset="0"/>
                <a:ea typeface="Aptos" panose="020B0004020202020204" pitchFamily="34" charset="0"/>
                <a:cs typeface="Times New Roman" panose="02020603050405020304" pitchFamily="18" charset="0"/>
              </a:rPr>
              <a:t>Prior meeting artifacts for transparency (Published with a warning about superseded categories).</a:t>
            </a:r>
          </a:p>
          <a:p>
            <a:pPr lvl="1">
              <a:lnSpc>
                <a:spcPct val="115000"/>
              </a:lnSpc>
              <a:spcBef>
                <a:spcPts val="0"/>
              </a:spcBef>
              <a:spcAft>
                <a:spcPts val="800"/>
              </a:spcAft>
              <a:buFont typeface="+mj-lt"/>
              <a:buAutoNum type="alphaLcParenR"/>
            </a:pPr>
            <a:r>
              <a:rPr lang="en-US" kern="100" dirty="0">
                <a:effectLst/>
                <a:latin typeface="Aptos" panose="020B0004020202020204" pitchFamily="34" charset="0"/>
                <a:ea typeface="Aptos" panose="020B0004020202020204" pitchFamily="34" charset="0"/>
                <a:cs typeface="Times New Roman" panose="02020603050405020304" pitchFamily="18" charset="0"/>
              </a:rPr>
              <a:t>Current meeting artifacts.</a:t>
            </a:r>
          </a:p>
          <a:p>
            <a:pPr marL="742950" marR="0" lvl="1" indent="-285750">
              <a:lnSpc>
                <a:spcPct val="115000"/>
              </a:lnSpc>
              <a:spcBef>
                <a:spcPts val="0"/>
              </a:spcBef>
              <a:spcAft>
                <a:spcPts val="800"/>
              </a:spcAft>
              <a:buFont typeface="+mj-lt"/>
              <a:buAutoNum type="alphaLcParenR"/>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78A1AD5C-DFDE-FFEF-AFF1-FC23B85367EA}"/>
              </a:ext>
            </a:extLst>
          </p:cNvPr>
          <p:cNvSpPr>
            <a:spLocks noGrp="1"/>
          </p:cNvSpPr>
          <p:nvPr>
            <p:ph type="sldNum" sz="quarter" idx="12"/>
          </p:nvPr>
        </p:nvSpPr>
        <p:spPr/>
        <p:txBody>
          <a:bodyPr/>
          <a:lstStyle/>
          <a:p>
            <a:fld id="{62DBCB69-547C-4F68-819F-474A80AB012D}" type="slidenum">
              <a:rPr lang="en-US" smtClean="0"/>
              <a:t>6</a:t>
            </a:fld>
            <a:endParaRPr lang="en-US"/>
          </a:p>
        </p:txBody>
      </p:sp>
    </p:spTree>
    <p:extLst>
      <p:ext uri="{BB962C8B-B14F-4D97-AF65-F5344CB8AC3E}">
        <p14:creationId xmlns:p14="http://schemas.microsoft.com/office/powerpoint/2010/main" val="2617164062"/>
      </p:ext>
    </p:extLst>
  </p:cSld>
  <p:clrMapOvr>
    <a:overrideClrMapping bg1="lt1" tx1="dk1" bg2="lt2" tx2="dk2" accent1="accent1" accent2="accent2" accent3="accent3" accent4="accent4" accent5="accent5" accent6="accent6" hlink="hlink" folHlink="folHlink"/>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Introductions &amp; housekeeping.</a:t>
            </a:r>
          </a:p>
          <a:p>
            <a:pPr>
              <a:lnSpc>
                <a:spcPct val="115000"/>
              </a:lnSpc>
              <a:spcBef>
                <a:spcPts val="0"/>
              </a:spcBef>
              <a:buFont typeface="+mj-lt"/>
              <a:buAutoNum type="arabicParenR"/>
            </a:pPr>
            <a:r>
              <a:rPr lang="en-US" kern="100" dirty="0">
                <a:solidFill>
                  <a:schemeClr val="bg1">
                    <a:lumMod val="50000"/>
                  </a:schemeClr>
                </a:solidFill>
                <a:latin typeface="Aptos Black" panose="020B0004020202020204" pitchFamily="34" charset="0"/>
                <a:cs typeface="Times New Roman" panose="02020603050405020304" pitchFamily="18" charset="0"/>
              </a:rPr>
              <a:t>Brief recap of July 16, 2024, meeting.</a:t>
            </a:r>
          </a:p>
          <a:p>
            <a:pPr>
              <a:lnSpc>
                <a:spcPct val="115000"/>
              </a:lnSpc>
              <a:spcBef>
                <a:spcPts val="0"/>
              </a:spcBef>
              <a:buFont typeface="+mj-lt"/>
              <a:buAutoNum type="arabicParenR"/>
            </a:pPr>
            <a:r>
              <a:rPr lang="en-US" kern="100" dirty="0">
                <a:solidFill>
                  <a:schemeClr val="bg1">
                    <a:lumMod val="50000"/>
                  </a:schemeClr>
                </a:solidFill>
                <a:latin typeface="Aptos Black" panose="020B0004020202020204" pitchFamily="34" charset="0"/>
                <a:cs typeface="Times New Roman" panose="02020603050405020304" pitchFamily="18" charset="0"/>
              </a:rPr>
              <a:t>What will be published?</a:t>
            </a:r>
          </a:p>
          <a:p>
            <a:pPr marL="342900" marR="0" lvl="0" indent="-342900">
              <a:lnSpc>
                <a:spcPct val="115000"/>
              </a:lnSpc>
              <a:spcBef>
                <a:spcPts val="0"/>
              </a:spcBef>
              <a:spcAft>
                <a:spcPts val="0"/>
              </a:spcAft>
              <a:buFont typeface="+mj-lt"/>
              <a:buAutoNum type="arabicParenR"/>
            </a:pPr>
            <a:r>
              <a:rPr lang="en-US" kern="100" dirty="0">
                <a:effectLst/>
                <a:latin typeface="Aptos Black" panose="020B0004020202020204" pitchFamily="34" charset="0"/>
                <a:ea typeface="Aptos" panose="020B0004020202020204" pitchFamily="34" charset="0"/>
                <a:cs typeface="Times New Roman" panose="02020603050405020304" pitchFamily="18" charset="0"/>
              </a:rPr>
              <a:t>Federal Provider types.</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Details on the initial “seed” template.</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Timeline.</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The challenge of the first review.</a:t>
            </a:r>
          </a:p>
          <a:p>
            <a:pPr marL="342900" marR="0" lvl="0" indent="-342900">
              <a:lnSpc>
                <a:spcPct val="115000"/>
              </a:lnSpc>
              <a:spcBef>
                <a:spcPts val="0"/>
              </a:spcBef>
              <a:spcAft>
                <a:spcPts val="80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Questions.</a:t>
            </a:r>
          </a:p>
          <a:p>
            <a:pPr marL="457200" marR="0">
              <a:spcBef>
                <a:spcPts val="0"/>
              </a:spcBef>
              <a:spcAft>
                <a:spcPts val="0"/>
              </a:spcAft>
            </a:pPr>
            <a:endParaRPr lang="en-US" dirty="0"/>
          </a:p>
        </p:txBody>
      </p:sp>
      <p:sp>
        <p:nvSpPr>
          <p:cNvPr id="4" name="Slide Number Placeholder 3"/>
          <p:cNvSpPr>
            <a:spLocks noGrp="1"/>
          </p:cNvSpPr>
          <p:nvPr>
            <p:ph type="sldNum" sz="quarter" idx="12"/>
          </p:nvPr>
        </p:nvSpPr>
        <p:spPr/>
        <p:txBody>
          <a:bodyPr/>
          <a:lstStyle/>
          <a:p>
            <a:fld id="{62DBCB69-547C-4F68-819F-474A80AB012D}" type="slidenum">
              <a:rPr lang="en-US" smtClean="0"/>
              <a:t>7</a:t>
            </a:fld>
            <a:endParaRPr lang="en-US"/>
          </a:p>
        </p:txBody>
      </p:sp>
    </p:spTree>
    <p:extLst>
      <p:ext uri="{BB962C8B-B14F-4D97-AF65-F5344CB8AC3E}">
        <p14:creationId xmlns:p14="http://schemas.microsoft.com/office/powerpoint/2010/main" val="3412890729"/>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D7CD1D-F355-8F84-6CEF-203291F97947}"/>
              </a:ext>
            </a:extLst>
          </p:cNvPr>
          <p:cNvSpPr>
            <a:spLocks noGrp="1"/>
          </p:cNvSpPr>
          <p:nvPr>
            <p:ph type="title"/>
          </p:nvPr>
        </p:nvSpPr>
        <p:spPr/>
        <p:txBody>
          <a:bodyPr>
            <a:normAutofit/>
          </a:bodyPr>
          <a:lstStyle/>
          <a:p>
            <a:pPr>
              <a:lnSpc>
                <a:spcPct val="115000"/>
              </a:lnSpc>
              <a:spcBef>
                <a:spcPts val="0"/>
              </a:spcBef>
            </a:pPr>
            <a:r>
              <a:rPr lang="en-US" kern="100" dirty="0">
                <a:effectLst/>
                <a:latin typeface="Aptos Black" panose="020B0004020202020204" pitchFamily="34" charset="0"/>
                <a:ea typeface="Aptos" panose="020B0004020202020204" pitchFamily="34" charset="0"/>
                <a:cs typeface="Times New Roman" panose="02020603050405020304" pitchFamily="18" charset="0"/>
              </a:rPr>
              <a:t>Federal Provider types</a:t>
            </a:r>
            <a:endParaRPr lang="en-US" kern="100" dirty="0">
              <a:latin typeface="Aptos Black" panose="020B000402020202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9FDF16EB-CA41-74B7-7B3A-0241245A857A}"/>
              </a:ext>
            </a:extLst>
          </p:cNvPr>
          <p:cNvSpPr>
            <a:spLocks noGrp="1"/>
          </p:cNvSpPr>
          <p:nvPr>
            <p:ph idx="1"/>
          </p:nvPr>
        </p:nvSpPr>
        <p:spPr/>
        <p:txBody>
          <a:bodyPr>
            <a:normAutofit/>
          </a:bodyPr>
          <a:lstStyle/>
          <a:p>
            <a:pPr marL="457200" marR="0" lvl="1"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Two changes since July to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simplify the PTNP process</a:t>
            </a: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make AID more closely aligned with CMS:</a:t>
            </a:r>
          </a:p>
          <a:p>
            <a:pPr marL="800100" marR="0" lvl="1" indent="-342900">
              <a:lnSpc>
                <a:spcPct val="115000"/>
              </a:lnSpc>
              <a:spcBef>
                <a:spcPts val="0"/>
              </a:spcBef>
              <a:spcAft>
                <a:spcPts val="800"/>
              </a:spcAft>
              <a:buFont typeface="+mj-lt"/>
              <a:buAutoNum type="arabicPeriod"/>
            </a:pPr>
            <a:r>
              <a:rPr lang="en-US" sz="1800" kern="100" dirty="0">
                <a:latin typeface="Aptos" panose="020B0004020202020204" pitchFamily="34" charset="0"/>
                <a:ea typeface="Aptos" panose="020B0004020202020204" pitchFamily="34" charset="0"/>
                <a:cs typeface="Times New Roman" panose="02020603050405020304" pitchFamily="18" charset="0"/>
              </a:rPr>
              <a:t>PTNP will classify providers by Criteria Code (CMS Requirement Category) rather than by Specialty.</a:t>
            </a:r>
          </a:p>
          <a:p>
            <a:pPr marL="1200150" lvl="2" indent="-342900">
              <a:lnSpc>
                <a:spcPct val="115000"/>
              </a:lnSpc>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Though Specialty is what is reported by issuers on the NA Template, nothing is gained by subdividing requirements.</a:t>
            </a:r>
          </a:p>
          <a:p>
            <a:pPr marL="1200150" lvl="2" indent="-342900">
              <a:lnSpc>
                <a:spcPct val="115000"/>
              </a:lnSpc>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45 Criteria as opposed to 66 specialties.</a:t>
            </a:r>
          </a:p>
          <a:p>
            <a:pPr marL="800100" lvl="1" indent="-342900">
              <a:lnSpc>
                <a:spcPct val="115000"/>
              </a:lnSpc>
              <a:spcBef>
                <a:spcPts val="0"/>
              </a:spcBef>
              <a:spcAft>
                <a:spcPts val="80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Arkansas-specific Criteria for “Substance Use Disorder Providers” and “Pharmacies” will not be used this round.</a:t>
            </a:r>
          </a:p>
          <a:p>
            <a:pPr marL="1200150" lvl="2" indent="-342900">
              <a:lnSpc>
                <a:spcPct val="115000"/>
              </a:lnSpc>
              <a:spcBef>
                <a:spcPts val="0"/>
              </a:spcBef>
              <a:spcAft>
                <a:spcPts val="800"/>
              </a:spcAft>
            </a:pPr>
            <a:r>
              <a:rPr lang="en-US" sz="1400" kern="100" dirty="0">
                <a:latin typeface="Aptos" panose="020B0004020202020204" pitchFamily="34" charset="0"/>
                <a:ea typeface="Aptos" panose="020B0004020202020204" pitchFamily="34" charset="0"/>
                <a:cs typeface="Times New Roman" panose="02020603050405020304" pitchFamily="18" charset="0"/>
              </a:rPr>
              <a:t>Pharmacies are already evaluated by the PBM regulatory process. May revisit if issuers do not use PBMs.</a:t>
            </a:r>
          </a:p>
          <a:p>
            <a:pPr marL="1200150" lvl="2" indent="-342900">
              <a:lnSpc>
                <a:spcPct val="115000"/>
              </a:lnSpc>
              <a:spcBef>
                <a:spcPts val="0"/>
              </a:spcBef>
              <a:spcAft>
                <a:spcPts val="800"/>
              </a:spcAft>
            </a:pPr>
            <a:r>
              <a:rPr lang="en-US" sz="1400" kern="100" dirty="0">
                <a:latin typeface="Aptos" panose="020B0004020202020204" pitchFamily="34" charset="0"/>
                <a:ea typeface="Aptos" panose="020B0004020202020204" pitchFamily="34" charset="0"/>
                <a:cs typeface="Times New Roman" panose="02020603050405020304" pitchFamily="18" charset="0"/>
              </a:rPr>
              <a:t>Federal and Arkansas taxonomic definitions for Substance Use Disorder found to exclude important taxonomies and difficulty in properly identifying appropriate providers; AID will revisit.</a:t>
            </a:r>
          </a:p>
          <a:p>
            <a:pPr marL="1200150" lvl="2" indent="-342900">
              <a:lnSpc>
                <a:spcPct val="115000"/>
              </a:lnSpc>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Removes need for “Supplemental NA Template” for PY2026</a:t>
            </a:r>
          </a:p>
        </p:txBody>
      </p:sp>
      <p:sp>
        <p:nvSpPr>
          <p:cNvPr id="2" name="Slide Number Placeholder 1">
            <a:extLst>
              <a:ext uri="{FF2B5EF4-FFF2-40B4-BE49-F238E27FC236}">
                <a16:creationId xmlns:a16="http://schemas.microsoft.com/office/drawing/2014/main" id="{78A1AD5C-DFDE-FFEF-AFF1-FC23B85367EA}"/>
              </a:ext>
            </a:extLst>
          </p:cNvPr>
          <p:cNvSpPr>
            <a:spLocks noGrp="1"/>
          </p:cNvSpPr>
          <p:nvPr>
            <p:ph type="sldNum" sz="quarter" idx="12"/>
          </p:nvPr>
        </p:nvSpPr>
        <p:spPr/>
        <p:txBody>
          <a:bodyPr/>
          <a:lstStyle/>
          <a:p>
            <a:fld id="{62DBCB69-547C-4F68-819F-474A80AB012D}" type="slidenum">
              <a:rPr lang="en-US" smtClean="0"/>
              <a:t>8</a:t>
            </a:fld>
            <a:endParaRPr lang="en-US"/>
          </a:p>
        </p:txBody>
      </p:sp>
    </p:spTree>
    <p:extLst>
      <p:ext uri="{BB962C8B-B14F-4D97-AF65-F5344CB8AC3E}">
        <p14:creationId xmlns:p14="http://schemas.microsoft.com/office/powerpoint/2010/main" val="199836009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D7CD1D-F355-8F84-6CEF-203291F97947}"/>
              </a:ext>
            </a:extLst>
          </p:cNvPr>
          <p:cNvSpPr>
            <a:spLocks noGrp="1"/>
          </p:cNvSpPr>
          <p:nvPr>
            <p:ph type="title"/>
          </p:nvPr>
        </p:nvSpPr>
        <p:spPr/>
        <p:txBody>
          <a:bodyPr>
            <a:normAutofit/>
          </a:bodyPr>
          <a:lstStyle/>
          <a:p>
            <a:pPr>
              <a:lnSpc>
                <a:spcPct val="115000"/>
              </a:lnSpc>
              <a:spcBef>
                <a:spcPts val="0"/>
              </a:spcBef>
            </a:pPr>
            <a:r>
              <a:rPr lang="en-US" kern="100" dirty="0">
                <a:effectLst/>
                <a:latin typeface="Aptos Black" panose="020B0004020202020204" pitchFamily="34" charset="0"/>
                <a:ea typeface="Aptos" panose="020B0004020202020204" pitchFamily="34" charset="0"/>
                <a:cs typeface="Times New Roman" panose="02020603050405020304" pitchFamily="18" charset="0"/>
              </a:rPr>
              <a:t>Federal Provider types</a:t>
            </a:r>
            <a:endParaRPr lang="en-US" kern="100" dirty="0">
              <a:latin typeface="Aptos Black" panose="020B000402020202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936BDA04-BAEA-54EE-8D82-2D483DC16D0B}"/>
              </a:ext>
            </a:extLst>
          </p:cNvPr>
          <p:cNvSpPr>
            <a:spLocks noGrp="1"/>
          </p:cNvSpPr>
          <p:nvPr>
            <p:ph sz="half" idx="1"/>
          </p:nvPr>
        </p:nvSpPr>
        <p:spPr/>
        <p:txBody>
          <a:bodyPr>
            <a:normAutofit fontScale="85000" lnSpcReduction="20000"/>
          </a:bodyPr>
          <a:lstStyle/>
          <a:p>
            <a:pPr marL="0" indent="0">
              <a:buNone/>
            </a:pPr>
            <a:r>
              <a:rPr lang="en-US" sz="2400" dirty="0"/>
              <a:t>Facilities</a:t>
            </a:r>
            <a:endParaRPr lang="en-US" dirty="0"/>
          </a:p>
          <a:p>
            <a:pPr marL="0" indent="0">
              <a:buNone/>
            </a:pPr>
            <a:r>
              <a:rPr lang="en-US" sz="900" dirty="0"/>
              <a:t>F001 	Acute Inpatient Hospitals</a:t>
            </a:r>
          </a:p>
          <a:p>
            <a:pPr marL="0" indent="0">
              <a:buNone/>
            </a:pPr>
            <a:r>
              <a:rPr lang="en-US" sz="900" dirty="0"/>
              <a:t>F002 	Cardiac Catheterization Services</a:t>
            </a:r>
          </a:p>
          <a:p>
            <a:pPr marL="0" indent="0">
              <a:buNone/>
            </a:pPr>
            <a:r>
              <a:rPr lang="en-US" sz="900" dirty="0"/>
              <a:t>F003 	Cardiac Surgery Program</a:t>
            </a:r>
          </a:p>
          <a:p>
            <a:pPr marL="0" indent="0">
              <a:buNone/>
            </a:pPr>
            <a:r>
              <a:rPr lang="en-US" sz="900" dirty="0"/>
              <a:t>F004 	Critical Care Services</a:t>
            </a:r>
          </a:p>
          <a:p>
            <a:pPr marL="0" indent="0">
              <a:buNone/>
            </a:pPr>
            <a:r>
              <a:rPr lang="en-US" sz="900" dirty="0"/>
              <a:t>F005 	Diagnostic Radiology</a:t>
            </a:r>
          </a:p>
          <a:p>
            <a:pPr marL="0" indent="0">
              <a:buNone/>
            </a:pPr>
            <a:r>
              <a:rPr lang="en-US" sz="900" dirty="0"/>
              <a:t>F006 	Inpatient or Residential Behavioral Health Facility Services</a:t>
            </a:r>
          </a:p>
          <a:p>
            <a:pPr marL="0" indent="0">
              <a:buNone/>
            </a:pPr>
            <a:r>
              <a:rPr lang="en-US" sz="900" dirty="0"/>
              <a:t>F007 	Mammography</a:t>
            </a:r>
          </a:p>
          <a:p>
            <a:pPr marL="0" indent="0">
              <a:buNone/>
            </a:pPr>
            <a:r>
              <a:rPr lang="en-US" sz="900" dirty="0"/>
              <a:t>F008 	Outpatient Infusion/Chemotherapy</a:t>
            </a:r>
          </a:p>
          <a:p>
            <a:pPr marL="0" indent="0">
              <a:buNone/>
            </a:pPr>
            <a:r>
              <a:rPr lang="en-US" sz="900" dirty="0"/>
              <a:t>F009 	Skilled Nursing Facilities</a:t>
            </a:r>
          </a:p>
          <a:p>
            <a:pPr marL="0" indent="0">
              <a:buNone/>
            </a:pPr>
            <a:r>
              <a:rPr lang="en-US" sz="900" dirty="0"/>
              <a:t>F010 	Surgical Services</a:t>
            </a:r>
          </a:p>
          <a:p>
            <a:pPr marL="0" indent="0">
              <a:buNone/>
            </a:pPr>
            <a:r>
              <a:rPr lang="en-US" sz="900" dirty="0"/>
              <a:t>F011 	Urgent Care</a:t>
            </a:r>
          </a:p>
          <a:p>
            <a:pPr marL="0" indent="0">
              <a:buNone/>
            </a:pPr>
            <a:endParaRPr lang="en-US" dirty="0"/>
          </a:p>
        </p:txBody>
      </p:sp>
      <p:sp>
        <p:nvSpPr>
          <p:cNvPr id="6" name="Content Placeholder 5">
            <a:extLst>
              <a:ext uri="{FF2B5EF4-FFF2-40B4-BE49-F238E27FC236}">
                <a16:creationId xmlns:a16="http://schemas.microsoft.com/office/drawing/2014/main" id="{8E08A49D-E0C9-A3E6-BE99-8B9CE3195159}"/>
              </a:ext>
            </a:extLst>
          </p:cNvPr>
          <p:cNvSpPr>
            <a:spLocks noGrp="1"/>
          </p:cNvSpPr>
          <p:nvPr>
            <p:ph sz="half" idx="2"/>
          </p:nvPr>
        </p:nvSpPr>
        <p:spPr/>
        <p:txBody>
          <a:bodyPr>
            <a:normAutofit fontScale="85000" lnSpcReduction="20000"/>
          </a:bodyPr>
          <a:lstStyle/>
          <a:p>
            <a:pPr marL="0" indent="0">
              <a:buNone/>
            </a:pPr>
            <a:r>
              <a:rPr lang="en-US" sz="2400" dirty="0"/>
              <a:t>Individual</a:t>
            </a:r>
            <a:endParaRPr lang="en-US" dirty="0"/>
          </a:p>
          <a:p>
            <a:pPr marL="0" indent="0">
              <a:buNone/>
            </a:pPr>
            <a:r>
              <a:rPr lang="en-US" sz="900" dirty="0"/>
              <a:t>P012 	Allergy and Immunology</a:t>
            </a:r>
          </a:p>
          <a:p>
            <a:pPr marL="0" indent="0">
              <a:buNone/>
            </a:pPr>
            <a:r>
              <a:rPr lang="en-US" sz="900" dirty="0"/>
              <a:t>P013 	Cardiology</a:t>
            </a:r>
          </a:p>
          <a:p>
            <a:pPr marL="0" indent="0">
              <a:buNone/>
            </a:pPr>
            <a:r>
              <a:rPr lang="en-US" sz="900" dirty="0"/>
              <a:t>P014 	Cardiothoracic Surgery</a:t>
            </a:r>
          </a:p>
          <a:p>
            <a:pPr marL="0" indent="0">
              <a:buNone/>
            </a:pPr>
            <a:r>
              <a:rPr lang="en-US" sz="900" dirty="0"/>
              <a:t>P015 	Chiropractor</a:t>
            </a:r>
          </a:p>
          <a:p>
            <a:pPr marL="0" indent="0">
              <a:buNone/>
            </a:pPr>
            <a:r>
              <a:rPr lang="en-US" sz="900" dirty="0"/>
              <a:t>P016 	Dental</a:t>
            </a:r>
          </a:p>
          <a:p>
            <a:pPr marL="0" indent="0">
              <a:buNone/>
            </a:pPr>
            <a:r>
              <a:rPr lang="en-US" sz="900" dirty="0"/>
              <a:t>P017 	Dermatology</a:t>
            </a:r>
          </a:p>
          <a:p>
            <a:pPr marL="0" indent="0">
              <a:buNone/>
            </a:pPr>
            <a:r>
              <a:rPr lang="en-US" sz="900" dirty="0"/>
              <a:t>P018 	Emergency Medicine</a:t>
            </a:r>
          </a:p>
          <a:p>
            <a:pPr marL="0" indent="0">
              <a:buNone/>
            </a:pPr>
            <a:r>
              <a:rPr lang="en-US" sz="900" dirty="0"/>
              <a:t>P019 	Endocrinology</a:t>
            </a:r>
          </a:p>
          <a:p>
            <a:pPr marL="0" indent="0">
              <a:buNone/>
            </a:pPr>
            <a:r>
              <a:rPr lang="en-US" sz="900" dirty="0"/>
              <a:t>P020 	ENT/Otolaryngology</a:t>
            </a:r>
          </a:p>
          <a:p>
            <a:pPr marL="0" indent="0">
              <a:buNone/>
            </a:pPr>
            <a:r>
              <a:rPr lang="en-US" sz="900" dirty="0"/>
              <a:t>P021 	Gastroenterology</a:t>
            </a:r>
          </a:p>
          <a:p>
            <a:pPr marL="0" indent="0">
              <a:buNone/>
            </a:pPr>
            <a:r>
              <a:rPr lang="en-US" sz="900" dirty="0"/>
              <a:t>P022 	General Surgery</a:t>
            </a:r>
          </a:p>
          <a:p>
            <a:pPr marL="0" indent="0">
              <a:buNone/>
            </a:pPr>
            <a:r>
              <a:rPr lang="en-US" sz="900" dirty="0"/>
              <a:t>P023 	Gynecology, OB/GYN</a:t>
            </a:r>
          </a:p>
          <a:p>
            <a:pPr marL="0" indent="0">
              <a:buNone/>
            </a:pPr>
            <a:r>
              <a:rPr lang="en-US" sz="900" dirty="0"/>
              <a:t>P024 	Infectious Diseases</a:t>
            </a:r>
          </a:p>
          <a:p>
            <a:pPr marL="0" indent="0">
              <a:buNone/>
            </a:pPr>
            <a:r>
              <a:rPr lang="en-US" sz="900" dirty="0"/>
              <a:t>P025 	Nephrology</a:t>
            </a:r>
          </a:p>
          <a:p>
            <a:pPr marL="0" indent="0">
              <a:buNone/>
            </a:pPr>
            <a:r>
              <a:rPr lang="en-US" sz="900" dirty="0"/>
              <a:t>P026 	Neurology</a:t>
            </a:r>
          </a:p>
          <a:p>
            <a:pPr marL="0" indent="0">
              <a:buNone/>
            </a:pPr>
            <a:r>
              <a:rPr lang="en-US" sz="900" dirty="0"/>
              <a:t>P027 	Neurosurgery</a:t>
            </a:r>
          </a:p>
          <a:p>
            <a:pPr marL="0" indent="0">
              <a:buNone/>
            </a:pPr>
            <a:r>
              <a:rPr lang="en-US" sz="900" dirty="0"/>
              <a:t>P028 	Occupational Therapy</a:t>
            </a:r>
          </a:p>
          <a:p>
            <a:pPr marL="0" indent="0">
              <a:buNone/>
            </a:pPr>
            <a:r>
              <a:rPr lang="en-US" sz="900" dirty="0"/>
              <a:t>P029 	Oncology - Medical, Surgical</a:t>
            </a:r>
          </a:p>
          <a:p>
            <a:pPr marL="0" indent="0">
              <a:buNone/>
            </a:pPr>
            <a:r>
              <a:rPr lang="en-US" sz="900" dirty="0"/>
              <a:t>P030 	Oncology - Radiation</a:t>
            </a:r>
          </a:p>
          <a:p>
            <a:pPr marL="0" indent="0">
              <a:buNone/>
            </a:pPr>
            <a:r>
              <a:rPr lang="en-US" sz="900" dirty="0"/>
              <a:t>P031 	Ophthalmology</a:t>
            </a:r>
          </a:p>
          <a:p>
            <a:pPr marL="0" indent="0">
              <a:buNone/>
            </a:pPr>
            <a:r>
              <a:rPr lang="en-US" sz="900" dirty="0"/>
              <a:t>P032 	Orthopedic Surgery</a:t>
            </a:r>
          </a:p>
          <a:p>
            <a:pPr marL="0" indent="0">
              <a:buNone/>
            </a:pPr>
            <a:r>
              <a:rPr lang="en-US" sz="900" dirty="0"/>
              <a:t>P033 	Outpatient Clinical Behavioral Health</a:t>
            </a:r>
          </a:p>
          <a:p>
            <a:pPr marL="0" indent="0">
              <a:buNone/>
            </a:pPr>
            <a:r>
              <a:rPr lang="en-US" sz="900" dirty="0"/>
              <a:t>P034 	Physical Medicine and Rehabilitation</a:t>
            </a:r>
          </a:p>
          <a:p>
            <a:pPr marL="0" indent="0">
              <a:buNone/>
            </a:pPr>
            <a:r>
              <a:rPr lang="en-US" sz="900" dirty="0"/>
              <a:t>P035 	Physical Therapy</a:t>
            </a:r>
          </a:p>
          <a:p>
            <a:pPr marL="0" indent="0">
              <a:buNone/>
            </a:pPr>
            <a:r>
              <a:rPr lang="en-US" sz="900" dirty="0"/>
              <a:t>P036 	Plastic Surgery</a:t>
            </a:r>
          </a:p>
          <a:p>
            <a:pPr marL="0" indent="0">
              <a:buNone/>
            </a:pPr>
            <a:r>
              <a:rPr lang="en-US" sz="900" dirty="0"/>
              <a:t>P037 	Podiatry</a:t>
            </a:r>
          </a:p>
          <a:p>
            <a:pPr marL="0" indent="0">
              <a:buNone/>
            </a:pPr>
            <a:r>
              <a:rPr lang="en-US" sz="900" dirty="0"/>
              <a:t>P038 	Primary Care – Adult</a:t>
            </a:r>
          </a:p>
          <a:p>
            <a:pPr marL="0" indent="0">
              <a:buNone/>
            </a:pPr>
            <a:r>
              <a:rPr lang="en-US" sz="900" dirty="0"/>
              <a:t>P039 	Primary Care – Pediatric</a:t>
            </a:r>
          </a:p>
          <a:p>
            <a:pPr marL="0" indent="0">
              <a:buNone/>
            </a:pPr>
            <a:r>
              <a:rPr lang="en-US" sz="900" dirty="0"/>
              <a:t>P040 	Psychiatry</a:t>
            </a:r>
          </a:p>
          <a:p>
            <a:pPr marL="0" indent="0">
              <a:buNone/>
            </a:pPr>
            <a:r>
              <a:rPr lang="en-US" sz="900" dirty="0"/>
              <a:t>P041 	Pulmonology</a:t>
            </a:r>
          </a:p>
          <a:p>
            <a:pPr marL="0" indent="0">
              <a:buNone/>
            </a:pPr>
            <a:r>
              <a:rPr lang="en-US" sz="900" dirty="0"/>
              <a:t>P042 	Rheumatology</a:t>
            </a:r>
          </a:p>
          <a:p>
            <a:pPr marL="0" indent="0">
              <a:buNone/>
            </a:pPr>
            <a:r>
              <a:rPr lang="en-US" sz="900" dirty="0"/>
              <a:t>P043 	Speech Therapy</a:t>
            </a:r>
          </a:p>
          <a:p>
            <a:pPr marL="0" indent="0">
              <a:buNone/>
            </a:pPr>
            <a:r>
              <a:rPr lang="en-US" sz="900" dirty="0"/>
              <a:t>P044 	Urology</a:t>
            </a:r>
          </a:p>
          <a:p>
            <a:pPr marL="0" indent="0">
              <a:buNone/>
            </a:pPr>
            <a:r>
              <a:rPr lang="en-US" sz="900" dirty="0"/>
              <a:t>P045 	Vascular Surgery</a:t>
            </a:r>
          </a:p>
          <a:p>
            <a:pPr marL="0" indent="0">
              <a:buNone/>
            </a:pPr>
            <a:endParaRPr lang="en-US" dirty="0"/>
          </a:p>
        </p:txBody>
      </p:sp>
      <p:sp>
        <p:nvSpPr>
          <p:cNvPr id="2" name="Slide Number Placeholder 1">
            <a:extLst>
              <a:ext uri="{FF2B5EF4-FFF2-40B4-BE49-F238E27FC236}">
                <a16:creationId xmlns:a16="http://schemas.microsoft.com/office/drawing/2014/main" id="{78A1AD5C-DFDE-FFEF-AFF1-FC23B85367EA}"/>
              </a:ext>
            </a:extLst>
          </p:cNvPr>
          <p:cNvSpPr>
            <a:spLocks noGrp="1"/>
          </p:cNvSpPr>
          <p:nvPr>
            <p:ph type="sldNum" sz="quarter" idx="12"/>
          </p:nvPr>
        </p:nvSpPr>
        <p:spPr/>
        <p:txBody>
          <a:bodyPr/>
          <a:lstStyle/>
          <a:p>
            <a:fld id="{62DBCB69-547C-4F68-819F-474A80AB012D}" type="slidenum">
              <a:rPr lang="en-US" smtClean="0"/>
              <a:t>9</a:t>
            </a:fld>
            <a:endParaRPr lang="en-US"/>
          </a:p>
        </p:txBody>
      </p:sp>
    </p:spTree>
    <p:extLst>
      <p:ext uri="{BB962C8B-B14F-4D97-AF65-F5344CB8AC3E}">
        <p14:creationId xmlns:p14="http://schemas.microsoft.com/office/powerpoint/2010/main" val="2833607657"/>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002B2482-B9F9-42FF-B1D6-E188D5587F72}">
  <ds:schemaRefs>
    <ds:schemaRef ds:uri="ESRI.ArcGIS.Mapping.OfficeIntegration.PowerPointInfo"/>
  </ds:schemaRefs>
</ds:datastoreItem>
</file>

<file path=customXml/itemProps10.xml><?xml version="1.0" encoding="utf-8"?>
<ds:datastoreItem xmlns:ds="http://schemas.openxmlformats.org/officeDocument/2006/customXml" ds:itemID="{5DE02177-8863-407D-93F4-B204AD7542C6}">
  <ds:schemaRefs>
    <ds:schemaRef ds:uri="ESRI.ArcGIS.Mapping.OfficeIntegration.PowerPointInfo"/>
  </ds:schemaRefs>
</ds:datastoreItem>
</file>

<file path=customXml/itemProps11.xml><?xml version="1.0" encoding="utf-8"?>
<ds:datastoreItem xmlns:ds="http://schemas.openxmlformats.org/officeDocument/2006/customXml" ds:itemID="{F8B80AC9-DA73-405B-B2A9-DA4874E6A5B8}">
  <ds:schemaRefs>
    <ds:schemaRef ds:uri="ESRI.ArcGIS.Mapping.OfficeIntegration.PowerPointInfo"/>
  </ds:schemaRefs>
</ds:datastoreItem>
</file>

<file path=customXml/itemProps12.xml><?xml version="1.0" encoding="utf-8"?>
<ds:datastoreItem xmlns:ds="http://schemas.openxmlformats.org/officeDocument/2006/customXml" ds:itemID="{AF831A09-6B1D-4A0A-A526-D426961D6148}">
  <ds:schemaRefs>
    <ds:schemaRef ds:uri="ESRI.ArcGIS.Mapping.OfficeIntegration.PowerPointInfo"/>
  </ds:schemaRefs>
</ds:datastoreItem>
</file>

<file path=customXml/itemProps13.xml><?xml version="1.0" encoding="utf-8"?>
<ds:datastoreItem xmlns:ds="http://schemas.openxmlformats.org/officeDocument/2006/customXml" ds:itemID="{CABD4A5E-A831-4E26-8EE1-A0B2F00CFE4D}">
  <ds:schemaRefs>
    <ds:schemaRef ds:uri="ESRI.ArcGIS.Mapping.OfficeIntegration.PowerPointInfo"/>
  </ds:schemaRefs>
</ds:datastoreItem>
</file>

<file path=customXml/itemProps14.xml><?xml version="1.0" encoding="utf-8"?>
<ds:datastoreItem xmlns:ds="http://schemas.openxmlformats.org/officeDocument/2006/customXml" ds:itemID="{F29A557C-EF3B-44D0-8B1A-32D8543A21BE}">
  <ds:schemaRefs>
    <ds:schemaRef ds:uri="ESRI.ArcGIS.Mapping.OfficeIntegration.PowerPointInfo"/>
  </ds:schemaRefs>
</ds:datastoreItem>
</file>

<file path=customXml/itemProps15.xml><?xml version="1.0" encoding="utf-8"?>
<ds:datastoreItem xmlns:ds="http://schemas.openxmlformats.org/officeDocument/2006/customXml" ds:itemID="{2B5E6B9D-9E3A-436F-803C-E5EDE4F70468}">
  <ds:schemaRefs>
    <ds:schemaRef ds:uri="ESRI.ArcGIS.Mapping.OfficeIntegration.PowerPointInfo"/>
  </ds:schemaRefs>
</ds:datastoreItem>
</file>

<file path=customXml/itemProps16.xml><?xml version="1.0" encoding="utf-8"?>
<ds:datastoreItem xmlns:ds="http://schemas.openxmlformats.org/officeDocument/2006/customXml" ds:itemID="{3A0D8692-2649-40EC-B832-D4E6B9AD925B}">
  <ds:schemaRefs>
    <ds:schemaRef ds:uri="ESRI.ArcGIS.Mapping.OfficeIntegration.PowerPointInfo"/>
  </ds:schemaRefs>
</ds:datastoreItem>
</file>

<file path=customXml/itemProps17.xml><?xml version="1.0" encoding="utf-8"?>
<ds:datastoreItem xmlns:ds="http://schemas.openxmlformats.org/officeDocument/2006/customXml" ds:itemID="{91BBF9B5-E37A-4533-9F43-2DDD35FB1472}">
  <ds:schemaRefs>
    <ds:schemaRef ds:uri="ESRI.ArcGIS.Mapping.OfficeIntegration.PowerPointInfo"/>
  </ds:schemaRefs>
</ds:datastoreItem>
</file>

<file path=customXml/itemProps18.xml><?xml version="1.0" encoding="utf-8"?>
<ds:datastoreItem xmlns:ds="http://schemas.openxmlformats.org/officeDocument/2006/customXml" ds:itemID="{FAFB21FD-BD6C-4FA2-AE1F-107996CF387B}">
  <ds:schemaRefs>
    <ds:schemaRef ds:uri="ESRI.ArcGIS.Mapping.OfficeIntegration.PowerPointInfo"/>
  </ds:schemaRefs>
</ds:datastoreItem>
</file>

<file path=customXml/itemProps19.xml><?xml version="1.0" encoding="utf-8"?>
<ds:datastoreItem xmlns:ds="http://schemas.openxmlformats.org/officeDocument/2006/customXml" ds:itemID="{4B9DAB50-2208-444F-9F2B-EAD72B657EEB}">
  <ds:schemaRefs>
    <ds:schemaRef ds:uri="ESRI.ArcGIS.Mapping.OfficeIntegration.PowerPointInfo"/>
  </ds:schemaRefs>
</ds:datastoreItem>
</file>

<file path=customXml/itemProps2.xml><?xml version="1.0" encoding="utf-8"?>
<ds:datastoreItem xmlns:ds="http://schemas.openxmlformats.org/officeDocument/2006/customXml" ds:itemID="{4CBF4582-CFC1-4B17-B83C-9603953ABC6F}">
  <ds:schemaRefs>
    <ds:schemaRef ds:uri="ESRI.ArcGIS.Mapping.OfficeIntegration.PowerPointInfo"/>
  </ds:schemaRefs>
</ds:datastoreItem>
</file>

<file path=customXml/itemProps20.xml><?xml version="1.0" encoding="utf-8"?>
<ds:datastoreItem xmlns:ds="http://schemas.openxmlformats.org/officeDocument/2006/customXml" ds:itemID="{9CEB5DD0-E47E-46F2-95A3-4F7A5AB877FC}">
  <ds:schemaRefs>
    <ds:schemaRef ds:uri="ESRI.ArcGIS.Mapping.OfficeIntegration.PowerPointInfo"/>
  </ds:schemaRefs>
</ds:datastoreItem>
</file>

<file path=customXml/itemProps21.xml><?xml version="1.0" encoding="utf-8"?>
<ds:datastoreItem xmlns:ds="http://schemas.openxmlformats.org/officeDocument/2006/customXml" ds:itemID="{172EA25B-E45A-4898-89BA-EFBD746A89A6}">
  <ds:schemaRefs>
    <ds:schemaRef ds:uri="ESRI.ArcGIS.Mapping.OfficeIntegration.PowerPointInfo"/>
  </ds:schemaRefs>
</ds:datastoreItem>
</file>

<file path=customXml/itemProps22.xml><?xml version="1.0" encoding="utf-8"?>
<ds:datastoreItem xmlns:ds="http://schemas.openxmlformats.org/officeDocument/2006/customXml" ds:itemID="{550CA433-AEC3-46F3-9271-A6557C41FE93}">
  <ds:schemaRefs>
    <ds:schemaRef ds:uri="ESRI.ArcGIS.Mapping.OfficeIntegration.PowerPointInfo"/>
  </ds:schemaRefs>
</ds:datastoreItem>
</file>

<file path=customXml/itemProps23.xml><?xml version="1.0" encoding="utf-8"?>
<ds:datastoreItem xmlns:ds="http://schemas.openxmlformats.org/officeDocument/2006/customXml" ds:itemID="{B8CCCA3B-599B-4D67-A245-E066C4A570A0}">
  <ds:schemaRefs>
    <ds:schemaRef ds:uri="ESRI.ArcGIS.Mapping.OfficeIntegration.PowerPointInfo"/>
  </ds:schemaRefs>
</ds:datastoreItem>
</file>

<file path=customXml/itemProps24.xml><?xml version="1.0" encoding="utf-8"?>
<ds:datastoreItem xmlns:ds="http://schemas.openxmlformats.org/officeDocument/2006/customXml" ds:itemID="{E3492DE6-78CB-4BC6-85F0-92D5C03E1857}">
  <ds:schemaRefs>
    <ds:schemaRef ds:uri="ESRI.ArcGIS.Mapping.OfficeIntegration.PowerPointInfo"/>
  </ds:schemaRefs>
</ds:datastoreItem>
</file>

<file path=customXml/itemProps25.xml><?xml version="1.0" encoding="utf-8"?>
<ds:datastoreItem xmlns:ds="http://schemas.openxmlformats.org/officeDocument/2006/customXml" ds:itemID="{429EB51B-774E-4865-ACD3-E3CD48F38FE4}">
  <ds:schemaRefs>
    <ds:schemaRef ds:uri="ESRI.ArcGIS.Mapping.OfficeIntegration.PowerPointInfo"/>
  </ds:schemaRefs>
</ds:datastoreItem>
</file>

<file path=customXml/itemProps26.xml><?xml version="1.0" encoding="utf-8"?>
<ds:datastoreItem xmlns:ds="http://schemas.openxmlformats.org/officeDocument/2006/customXml" ds:itemID="{605556FE-5CE3-4D51-8784-C7C80D74557A}">
  <ds:schemaRefs>
    <ds:schemaRef ds:uri="ESRI.ArcGIS.Mapping.OfficeIntegration.PowerPointInfo"/>
  </ds:schemaRefs>
</ds:datastoreItem>
</file>

<file path=customXml/itemProps27.xml><?xml version="1.0" encoding="utf-8"?>
<ds:datastoreItem xmlns:ds="http://schemas.openxmlformats.org/officeDocument/2006/customXml" ds:itemID="{452C9B5A-41A6-47A1-9D8D-28939F55A4A3}">
  <ds:schemaRefs>
    <ds:schemaRef ds:uri="ESRI.ArcGIS.Mapping.OfficeIntegration.PowerPointInfo"/>
  </ds:schemaRefs>
</ds:datastoreItem>
</file>

<file path=customXml/itemProps28.xml><?xml version="1.0" encoding="utf-8"?>
<ds:datastoreItem xmlns:ds="http://schemas.openxmlformats.org/officeDocument/2006/customXml" ds:itemID="{37502117-3BCD-45FC-B91B-364A8FB28903}">
  <ds:schemaRefs>
    <ds:schemaRef ds:uri="ESRI.ArcGIS.Mapping.OfficeIntegration.PowerPointInfo"/>
  </ds:schemaRefs>
</ds:datastoreItem>
</file>

<file path=customXml/itemProps29.xml><?xml version="1.0" encoding="utf-8"?>
<ds:datastoreItem xmlns:ds="http://schemas.openxmlformats.org/officeDocument/2006/customXml" ds:itemID="{158A8D8A-63E9-4217-8724-FBB95D2C736C}">
  <ds:schemaRefs>
    <ds:schemaRef ds:uri="ESRI.ArcGIS.Mapping.OfficeIntegration.PowerPointInfo"/>
  </ds:schemaRefs>
</ds:datastoreItem>
</file>

<file path=customXml/itemProps3.xml><?xml version="1.0" encoding="utf-8"?>
<ds:datastoreItem xmlns:ds="http://schemas.openxmlformats.org/officeDocument/2006/customXml" ds:itemID="{16BCF4E6-339C-4120-9B44-842F5B677EC2}">
  <ds:schemaRefs>
    <ds:schemaRef ds:uri="ESRI.ArcGIS.Mapping.OfficeIntegration.PowerPointInfo"/>
  </ds:schemaRefs>
</ds:datastoreItem>
</file>

<file path=customXml/itemProps30.xml><?xml version="1.0" encoding="utf-8"?>
<ds:datastoreItem xmlns:ds="http://schemas.openxmlformats.org/officeDocument/2006/customXml" ds:itemID="{51810C8C-EAB8-4673-B384-9B3497953FEA}">
  <ds:schemaRefs>
    <ds:schemaRef ds:uri="ESRI.ArcGIS.Mapping.OfficeIntegration.PowerPointInfo"/>
  </ds:schemaRefs>
</ds:datastoreItem>
</file>

<file path=customXml/itemProps31.xml><?xml version="1.0" encoding="utf-8"?>
<ds:datastoreItem xmlns:ds="http://schemas.openxmlformats.org/officeDocument/2006/customXml" ds:itemID="{B70C02D5-80E2-4387-97D3-4177C9B18062}">
  <ds:schemaRefs>
    <ds:schemaRef ds:uri="ESRI.ArcGIS.Mapping.OfficeIntegration.PowerPointInfo"/>
  </ds:schemaRefs>
</ds:datastoreItem>
</file>

<file path=customXml/itemProps32.xml><?xml version="1.0" encoding="utf-8"?>
<ds:datastoreItem xmlns:ds="http://schemas.openxmlformats.org/officeDocument/2006/customXml" ds:itemID="{91CE6CE1-D3F5-4413-8145-0DA4EA649BB6}">
  <ds:schemaRefs>
    <ds:schemaRef ds:uri="ESRI.ArcGIS.Mapping.OfficeIntegration.PowerPointInfo"/>
  </ds:schemaRefs>
</ds:datastoreItem>
</file>

<file path=customXml/itemProps33.xml><?xml version="1.0" encoding="utf-8"?>
<ds:datastoreItem xmlns:ds="http://schemas.openxmlformats.org/officeDocument/2006/customXml" ds:itemID="{96C17A44-0E3D-49AF-9820-3570B3284BC3}">
  <ds:schemaRefs>
    <ds:schemaRef ds:uri="ESRI.ArcGIS.Mapping.OfficeIntegration.PowerPointInfo"/>
  </ds:schemaRefs>
</ds:datastoreItem>
</file>

<file path=customXml/itemProps34.xml><?xml version="1.0" encoding="utf-8"?>
<ds:datastoreItem xmlns:ds="http://schemas.openxmlformats.org/officeDocument/2006/customXml" ds:itemID="{9D72A713-0A4D-49B2-B7D3-8F8DF7E2A46E}">
  <ds:schemaRefs>
    <ds:schemaRef ds:uri="ESRI.ArcGIS.Mapping.OfficeIntegration.PowerPointInfo"/>
  </ds:schemaRefs>
</ds:datastoreItem>
</file>

<file path=customXml/itemProps35.xml><?xml version="1.0" encoding="utf-8"?>
<ds:datastoreItem xmlns:ds="http://schemas.openxmlformats.org/officeDocument/2006/customXml" ds:itemID="{3DFC2468-8820-4CF6-8658-555739C94718}">
  <ds:schemaRefs>
    <ds:schemaRef ds:uri="ESRI.ArcGIS.Mapping.OfficeIntegration.PowerPointInfo"/>
  </ds:schemaRefs>
</ds:datastoreItem>
</file>

<file path=customXml/itemProps36.xml><?xml version="1.0" encoding="utf-8"?>
<ds:datastoreItem xmlns:ds="http://schemas.openxmlformats.org/officeDocument/2006/customXml" ds:itemID="{91B31011-3D92-4A20-9D93-AB76F5EEF3D9}">
  <ds:schemaRefs>
    <ds:schemaRef ds:uri="ESRI.ArcGIS.Mapping.OfficeIntegration.PowerPointInfo"/>
  </ds:schemaRefs>
</ds:datastoreItem>
</file>

<file path=customXml/itemProps37.xml><?xml version="1.0" encoding="utf-8"?>
<ds:datastoreItem xmlns:ds="http://schemas.openxmlformats.org/officeDocument/2006/customXml" ds:itemID="{3E729C35-59D8-4C58-BE6D-7CBBF121CB3E}">
  <ds:schemaRefs>
    <ds:schemaRef ds:uri="ESRI.ArcGIS.Mapping.OfficeIntegration.PowerPointInfo"/>
  </ds:schemaRefs>
</ds:datastoreItem>
</file>

<file path=customXml/itemProps38.xml><?xml version="1.0" encoding="utf-8"?>
<ds:datastoreItem xmlns:ds="http://schemas.openxmlformats.org/officeDocument/2006/customXml" ds:itemID="{B7CD3A49-1AED-462A-8645-6230C5D967B2}">
  <ds:schemaRefs>
    <ds:schemaRef ds:uri="ESRI.ArcGIS.Mapping.OfficeIntegration.PowerPointInfo"/>
  </ds:schemaRefs>
</ds:datastoreItem>
</file>

<file path=customXml/itemProps39.xml><?xml version="1.0" encoding="utf-8"?>
<ds:datastoreItem xmlns:ds="http://schemas.openxmlformats.org/officeDocument/2006/customXml" ds:itemID="{A29910A5-C782-4C67-A4C8-18A7A1A2B60F}">
  <ds:schemaRefs>
    <ds:schemaRef ds:uri="ESRI.ArcGIS.Mapping.OfficeIntegration.PowerPointInfo"/>
  </ds:schemaRefs>
</ds:datastoreItem>
</file>

<file path=customXml/itemProps4.xml><?xml version="1.0" encoding="utf-8"?>
<ds:datastoreItem xmlns:ds="http://schemas.openxmlformats.org/officeDocument/2006/customXml" ds:itemID="{62F42BF9-6462-4B91-A4EE-2304701BA48D}">
  <ds:schemaRefs>
    <ds:schemaRef ds:uri="ESRI.ArcGIS.Mapping.OfficeIntegration.PowerPointInfo"/>
  </ds:schemaRefs>
</ds:datastoreItem>
</file>

<file path=customXml/itemProps40.xml><?xml version="1.0" encoding="utf-8"?>
<ds:datastoreItem xmlns:ds="http://schemas.openxmlformats.org/officeDocument/2006/customXml" ds:itemID="{E86D92FA-9CBB-4678-AC3A-C5B1AF82A090}">
  <ds:schemaRefs>
    <ds:schemaRef ds:uri="ESRI.ArcGIS.Mapping.OfficeIntegration.PowerPointInfo"/>
  </ds:schemaRefs>
</ds:datastoreItem>
</file>

<file path=customXml/itemProps41.xml><?xml version="1.0" encoding="utf-8"?>
<ds:datastoreItem xmlns:ds="http://schemas.openxmlformats.org/officeDocument/2006/customXml" ds:itemID="{82366CA7-A48A-4DB4-BB6F-EDAD40B85355}">
  <ds:schemaRefs>
    <ds:schemaRef ds:uri="ESRI.ArcGIS.Mapping.OfficeIntegration.PowerPointInfo"/>
  </ds:schemaRefs>
</ds:datastoreItem>
</file>

<file path=customXml/itemProps42.xml><?xml version="1.0" encoding="utf-8"?>
<ds:datastoreItem xmlns:ds="http://schemas.openxmlformats.org/officeDocument/2006/customXml" ds:itemID="{8611D0DA-7671-49DD-993F-75F9177E8C47}">
  <ds:schemaRefs>
    <ds:schemaRef ds:uri="ESRI.ArcGIS.Mapping.OfficeIntegration.PowerPointInfo"/>
  </ds:schemaRefs>
</ds:datastoreItem>
</file>

<file path=customXml/itemProps43.xml><?xml version="1.0" encoding="utf-8"?>
<ds:datastoreItem xmlns:ds="http://schemas.openxmlformats.org/officeDocument/2006/customXml" ds:itemID="{75F5E040-A717-4034-8E0E-C42F9EDE516F}">
  <ds:schemaRefs>
    <ds:schemaRef ds:uri="ESRI.ArcGIS.Mapping.OfficeIntegration.PowerPointInfo"/>
  </ds:schemaRefs>
</ds:datastoreItem>
</file>

<file path=customXml/itemProps44.xml><?xml version="1.0" encoding="utf-8"?>
<ds:datastoreItem xmlns:ds="http://schemas.openxmlformats.org/officeDocument/2006/customXml" ds:itemID="{D922D6D7-28C9-4068-A8A6-EC76DA22156D}">
  <ds:schemaRefs>
    <ds:schemaRef ds:uri="ESRI.ArcGIS.Mapping.OfficeIntegration.PowerPointInfo"/>
  </ds:schemaRefs>
</ds:datastoreItem>
</file>

<file path=customXml/itemProps45.xml><?xml version="1.0" encoding="utf-8"?>
<ds:datastoreItem xmlns:ds="http://schemas.openxmlformats.org/officeDocument/2006/customXml" ds:itemID="{0EDC2E25-8DE5-4BFE-A530-60F82B98EA72}">
  <ds:schemaRefs>
    <ds:schemaRef ds:uri="ESRI.ArcGIS.Mapping.OfficeIntegration.PowerPointInfo"/>
  </ds:schemaRefs>
</ds:datastoreItem>
</file>

<file path=customXml/itemProps46.xml><?xml version="1.0" encoding="utf-8"?>
<ds:datastoreItem xmlns:ds="http://schemas.openxmlformats.org/officeDocument/2006/customXml" ds:itemID="{8E126224-C7BA-4FAA-B5DE-681B7FCE125A}">
  <ds:schemaRefs>
    <ds:schemaRef ds:uri="ESRI.ArcGIS.Mapping.OfficeIntegration.PowerPointInfo"/>
  </ds:schemaRefs>
</ds:datastoreItem>
</file>

<file path=customXml/itemProps47.xml><?xml version="1.0" encoding="utf-8"?>
<ds:datastoreItem xmlns:ds="http://schemas.openxmlformats.org/officeDocument/2006/customXml" ds:itemID="{7E9EE3FB-0A9D-46C9-960D-9551BF84DDAE}">
  <ds:schemaRefs>
    <ds:schemaRef ds:uri="ESRI.ArcGIS.Mapping.OfficeIntegration.PowerPointInfo"/>
  </ds:schemaRefs>
</ds:datastoreItem>
</file>

<file path=customXml/itemProps48.xml><?xml version="1.0" encoding="utf-8"?>
<ds:datastoreItem xmlns:ds="http://schemas.openxmlformats.org/officeDocument/2006/customXml" ds:itemID="{E9F95B62-81B8-4FB4-9A20-969FCC63BD6A}">
  <ds:schemaRefs>
    <ds:schemaRef ds:uri="ESRI.ArcGIS.Mapping.OfficeIntegration.PowerPointInfo"/>
  </ds:schemaRefs>
</ds:datastoreItem>
</file>

<file path=customXml/itemProps49.xml><?xml version="1.0" encoding="utf-8"?>
<ds:datastoreItem xmlns:ds="http://schemas.openxmlformats.org/officeDocument/2006/customXml" ds:itemID="{95873621-DB13-41FD-A09C-68FF686309ED}">
  <ds:schemaRefs>
    <ds:schemaRef ds:uri="ESRI.ArcGIS.Mapping.OfficeIntegration.PowerPointInfo"/>
  </ds:schemaRefs>
</ds:datastoreItem>
</file>

<file path=customXml/itemProps5.xml><?xml version="1.0" encoding="utf-8"?>
<ds:datastoreItem xmlns:ds="http://schemas.openxmlformats.org/officeDocument/2006/customXml" ds:itemID="{4DA46F9D-B17D-4271-B6F1-10E9879D8E29}">
  <ds:schemaRefs>
    <ds:schemaRef ds:uri="ESRI.ArcGIS.Mapping.OfficeIntegration.PowerPointInfo"/>
  </ds:schemaRefs>
</ds:datastoreItem>
</file>

<file path=customXml/itemProps50.xml><?xml version="1.0" encoding="utf-8"?>
<ds:datastoreItem xmlns:ds="http://schemas.openxmlformats.org/officeDocument/2006/customXml" ds:itemID="{2F551329-C669-4800-BA74-537DDAEB18CC}">
  <ds:schemaRefs>
    <ds:schemaRef ds:uri="ESRI.ArcGIS.Mapping.OfficeIntegration.PowerPointInfo"/>
  </ds:schemaRefs>
</ds:datastoreItem>
</file>

<file path=customXml/itemProps51.xml><?xml version="1.0" encoding="utf-8"?>
<ds:datastoreItem xmlns:ds="http://schemas.openxmlformats.org/officeDocument/2006/customXml" ds:itemID="{35CAAE20-C085-4ABD-B32B-3C33486494FB}">
  <ds:schemaRefs>
    <ds:schemaRef ds:uri="ESRI.ArcGIS.Mapping.OfficeIntegration.PowerPointInfo"/>
  </ds:schemaRefs>
</ds:datastoreItem>
</file>

<file path=customXml/itemProps52.xml><?xml version="1.0" encoding="utf-8"?>
<ds:datastoreItem xmlns:ds="http://schemas.openxmlformats.org/officeDocument/2006/customXml" ds:itemID="{1AF5DF35-7183-4BB6-82E6-BC6EA4834A00}">
  <ds:schemaRefs>
    <ds:schemaRef ds:uri="ESRI.ArcGIS.Mapping.OfficeIntegration.PowerPointInfo"/>
  </ds:schemaRefs>
</ds:datastoreItem>
</file>

<file path=customXml/itemProps53.xml><?xml version="1.0" encoding="utf-8"?>
<ds:datastoreItem xmlns:ds="http://schemas.openxmlformats.org/officeDocument/2006/customXml" ds:itemID="{05638F46-36AD-4967-93B2-D5AD2D67BDBD}">
  <ds:schemaRefs>
    <ds:schemaRef ds:uri="ESRI.ArcGIS.Mapping.OfficeIntegration.PowerPointInfo"/>
  </ds:schemaRefs>
</ds:datastoreItem>
</file>

<file path=customXml/itemProps54.xml><?xml version="1.0" encoding="utf-8"?>
<ds:datastoreItem xmlns:ds="http://schemas.openxmlformats.org/officeDocument/2006/customXml" ds:itemID="{08063CDA-5CA9-4881-B0A3-A534ACC45DD7}">
  <ds:schemaRefs>
    <ds:schemaRef ds:uri="ESRI.ArcGIS.Mapping.OfficeIntegration.PowerPointInfo"/>
  </ds:schemaRefs>
</ds:datastoreItem>
</file>

<file path=customXml/itemProps55.xml><?xml version="1.0" encoding="utf-8"?>
<ds:datastoreItem xmlns:ds="http://schemas.openxmlformats.org/officeDocument/2006/customXml" ds:itemID="{4D9EB598-8D15-4668-876F-B2D5649BD3E4}">
  <ds:schemaRefs>
    <ds:schemaRef ds:uri="ESRI.ArcGIS.Mapping.OfficeIntegration.PowerPointInfo"/>
  </ds:schemaRefs>
</ds:datastoreItem>
</file>

<file path=customXml/itemProps56.xml><?xml version="1.0" encoding="utf-8"?>
<ds:datastoreItem xmlns:ds="http://schemas.openxmlformats.org/officeDocument/2006/customXml" ds:itemID="{C9F9FBE7-1E8C-4ED5-9A7E-8BC5013C73AF}">
  <ds:schemaRefs>
    <ds:schemaRef ds:uri="ESRI.ArcGIS.Mapping.OfficeIntegration.PowerPointInfo"/>
  </ds:schemaRefs>
</ds:datastoreItem>
</file>

<file path=customXml/itemProps57.xml><?xml version="1.0" encoding="utf-8"?>
<ds:datastoreItem xmlns:ds="http://schemas.openxmlformats.org/officeDocument/2006/customXml" ds:itemID="{D6069CE5-21BD-4881-9056-23C1A6B18790}">
  <ds:schemaRefs>
    <ds:schemaRef ds:uri="ESRI.ArcGIS.Mapping.OfficeIntegration.PowerPointInfo"/>
  </ds:schemaRefs>
</ds:datastoreItem>
</file>

<file path=customXml/itemProps58.xml><?xml version="1.0" encoding="utf-8"?>
<ds:datastoreItem xmlns:ds="http://schemas.openxmlformats.org/officeDocument/2006/customXml" ds:itemID="{D913C42E-B07E-4B88-B472-B1AEB6848701}">
  <ds:schemaRefs>
    <ds:schemaRef ds:uri="ESRI.ArcGIS.Mapping.OfficeIntegration.PowerPointInfo"/>
  </ds:schemaRefs>
</ds:datastoreItem>
</file>

<file path=customXml/itemProps59.xml><?xml version="1.0" encoding="utf-8"?>
<ds:datastoreItem xmlns:ds="http://schemas.openxmlformats.org/officeDocument/2006/customXml" ds:itemID="{95FEEAE5-1A4B-4991-A106-7315E5FD6E56}">
  <ds:schemaRefs>
    <ds:schemaRef ds:uri="ESRI.ArcGIS.Mapping.OfficeIntegration.PowerPointInfo"/>
  </ds:schemaRefs>
</ds:datastoreItem>
</file>

<file path=customXml/itemProps6.xml><?xml version="1.0" encoding="utf-8"?>
<ds:datastoreItem xmlns:ds="http://schemas.openxmlformats.org/officeDocument/2006/customXml" ds:itemID="{3105B6F7-3C68-4733-87F8-CD8B32F8C321}">
  <ds:schemaRefs>
    <ds:schemaRef ds:uri="ESRI.ArcGIS.Mapping.OfficeIntegration.PowerPointInfo"/>
  </ds:schemaRefs>
</ds:datastoreItem>
</file>

<file path=customXml/itemProps60.xml><?xml version="1.0" encoding="utf-8"?>
<ds:datastoreItem xmlns:ds="http://schemas.openxmlformats.org/officeDocument/2006/customXml" ds:itemID="{85CDE69E-E28E-405C-B316-EE9A1D644DB1}">
  <ds:schemaRefs>
    <ds:schemaRef ds:uri="ESRI.ArcGIS.Mapping.OfficeIntegration.PowerPointInfo"/>
  </ds:schemaRefs>
</ds:datastoreItem>
</file>

<file path=customXml/itemProps61.xml><?xml version="1.0" encoding="utf-8"?>
<ds:datastoreItem xmlns:ds="http://schemas.openxmlformats.org/officeDocument/2006/customXml" ds:itemID="{CA035353-C76C-4F57-8D0B-F7D54DF6BFF4}">
  <ds:schemaRefs>
    <ds:schemaRef ds:uri="ESRI.ArcGIS.Mapping.OfficeIntegration.PowerPointInfo"/>
  </ds:schemaRefs>
</ds:datastoreItem>
</file>

<file path=customXml/itemProps62.xml><?xml version="1.0" encoding="utf-8"?>
<ds:datastoreItem xmlns:ds="http://schemas.openxmlformats.org/officeDocument/2006/customXml" ds:itemID="{B82FE97F-C7E9-435D-B411-6B9D033D1100}">
  <ds:schemaRefs>
    <ds:schemaRef ds:uri="ESRI.ArcGIS.Mapping.OfficeIntegration.PowerPointInfo"/>
  </ds:schemaRefs>
</ds:datastoreItem>
</file>

<file path=customXml/itemProps63.xml><?xml version="1.0" encoding="utf-8"?>
<ds:datastoreItem xmlns:ds="http://schemas.openxmlformats.org/officeDocument/2006/customXml" ds:itemID="{C160EDF1-9165-4A2D-8933-66EFB55E81BF}">
  <ds:schemaRefs>
    <ds:schemaRef ds:uri="ESRI.ArcGIS.Mapping.OfficeIntegration.PowerPointInfo"/>
  </ds:schemaRefs>
</ds:datastoreItem>
</file>

<file path=customXml/itemProps64.xml><?xml version="1.0" encoding="utf-8"?>
<ds:datastoreItem xmlns:ds="http://schemas.openxmlformats.org/officeDocument/2006/customXml" ds:itemID="{8AA137C9-33A7-47F0-B147-C231A3480165}">
  <ds:schemaRefs>
    <ds:schemaRef ds:uri="ESRI.ArcGIS.Mapping.OfficeIntegration.PowerPointInfo"/>
  </ds:schemaRefs>
</ds:datastoreItem>
</file>

<file path=customXml/itemProps65.xml><?xml version="1.0" encoding="utf-8"?>
<ds:datastoreItem xmlns:ds="http://schemas.openxmlformats.org/officeDocument/2006/customXml" ds:itemID="{2AD8B1EA-AA28-4B6F-A3BB-588C6DE307D1}">
  <ds:schemaRefs>
    <ds:schemaRef ds:uri="ESRI.ArcGIS.Mapping.OfficeIntegration.PowerPointInfo"/>
  </ds:schemaRefs>
</ds:datastoreItem>
</file>

<file path=customXml/itemProps66.xml><?xml version="1.0" encoding="utf-8"?>
<ds:datastoreItem xmlns:ds="http://schemas.openxmlformats.org/officeDocument/2006/customXml" ds:itemID="{F9AD0B84-F323-4A0B-9713-7F72FB287D1C}">
  <ds:schemaRefs>
    <ds:schemaRef ds:uri="ESRI.ArcGIS.Mapping.OfficeIntegration.PowerPointInfo"/>
  </ds:schemaRefs>
</ds:datastoreItem>
</file>

<file path=customXml/itemProps7.xml><?xml version="1.0" encoding="utf-8"?>
<ds:datastoreItem xmlns:ds="http://schemas.openxmlformats.org/officeDocument/2006/customXml" ds:itemID="{F366BFF3-1FE6-4E77-9FE0-3DC14DFE7025}">
  <ds:schemaRefs>
    <ds:schemaRef ds:uri="ESRI.ArcGIS.Mapping.OfficeIntegration.PowerPointInfo"/>
  </ds:schemaRefs>
</ds:datastoreItem>
</file>

<file path=customXml/itemProps8.xml><?xml version="1.0" encoding="utf-8"?>
<ds:datastoreItem xmlns:ds="http://schemas.openxmlformats.org/officeDocument/2006/customXml" ds:itemID="{863C19BB-A91F-40E8-99D3-75A88C72E92C}">
  <ds:schemaRefs>
    <ds:schemaRef ds:uri="ESRI.ArcGIS.Mapping.OfficeIntegration.PowerPointInfo"/>
  </ds:schemaRefs>
</ds:datastoreItem>
</file>

<file path=customXml/itemProps9.xml><?xml version="1.0" encoding="utf-8"?>
<ds:datastoreItem xmlns:ds="http://schemas.openxmlformats.org/officeDocument/2006/customXml" ds:itemID="{9EDBD9C2-8A96-4F0D-B62F-31CA39B65FC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17294</TotalTime>
  <Words>1525</Words>
  <Application>Microsoft Office PowerPoint</Application>
  <PresentationFormat>On-screen Show (4:3)</PresentationFormat>
  <Paragraphs>283</Paragraphs>
  <Slides>33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Aptos</vt:lpstr>
      <vt:lpstr>Aptos Black</vt:lpstr>
      <vt:lpstr>Arial</vt:lpstr>
      <vt:lpstr>Arial Black</vt:lpstr>
      <vt:lpstr>Arial Unicode MS</vt:lpstr>
      <vt:lpstr>Calibri</vt:lpstr>
      <vt:lpstr>Office Theme</vt:lpstr>
      <vt:lpstr>PowerPoint Presentation</vt:lpstr>
      <vt:lpstr>Agenda</vt:lpstr>
      <vt:lpstr>Agenda</vt:lpstr>
      <vt:lpstr>Brief recap of July 16, 2024, meeting.</vt:lpstr>
      <vt:lpstr>Agenda</vt:lpstr>
      <vt:lpstr>What will be published?</vt:lpstr>
      <vt:lpstr>Agenda</vt:lpstr>
      <vt:lpstr>Federal Provider types</vt:lpstr>
      <vt:lpstr>Federal Provider types</vt:lpstr>
      <vt:lpstr>Federal Provider Types- cont’d</vt:lpstr>
      <vt:lpstr>Agenda</vt:lpstr>
      <vt:lpstr>Details on the initial “seed” template</vt:lpstr>
      <vt:lpstr>Details on the initial “seed” template</vt:lpstr>
      <vt:lpstr>Details on the initial “seed” template</vt:lpstr>
      <vt:lpstr>Details on the initial “seed” template</vt:lpstr>
      <vt:lpstr>Details on the initial “seed” template</vt:lpstr>
      <vt:lpstr>Differences In Classification</vt:lpstr>
      <vt:lpstr>Differences In Classification</vt:lpstr>
      <vt:lpstr>Differences In Classification</vt:lpstr>
      <vt:lpstr>Differences In Classification</vt:lpstr>
      <vt:lpstr>Agenda</vt:lpstr>
      <vt:lpstr>Timeline –  PTNP rounds &amp; certification review</vt:lpstr>
      <vt:lpstr>Dealing with AID’s delay</vt:lpstr>
      <vt:lpstr>Processes In Each PTNP Round  </vt:lpstr>
      <vt:lpstr>PTNP Round 2 of 2024 (First cut of Federal Requirements)</vt:lpstr>
      <vt:lpstr>PTNP Round 1 of 2025 (First cut of Federal Requirements)</vt:lpstr>
      <vt:lpstr>Agenda</vt:lpstr>
      <vt:lpstr>PowerPoint Presentation</vt:lpstr>
      <vt:lpstr>Individual Provider Type Profile</vt:lpstr>
      <vt:lpstr>Facility Provider Type Profile</vt:lpstr>
      <vt:lpstr>The challenge of the first review.</vt:lpstr>
      <vt:lpstr>PowerPoint Presentation</vt:lpstr>
      <vt:lpstr>          Questions?</vt:lpstr>
    </vt:vector>
  </TitlesOfParts>
  <Company>State of Arkansas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Tonmoy Dasgupta</dc:creator>
  <cp:lastModifiedBy>Tonmoy Dasgupta</cp:lastModifiedBy>
  <cp:revision>747</cp:revision>
  <cp:lastPrinted>2018-07-09T13:27:25Z</cp:lastPrinted>
  <dcterms:created xsi:type="dcterms:W3CDTF">2014-08-27T18:19:22Z</dcterms:created>
  <dcterms:modified xsi:type="dcterms:W3CDTF">2024-08-15T20:32:22Z</dcterms:modified>
</cp:coreProperties>
</file>